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7" r:id="rId11"/>
    <p:sldId id="268" r:id="rId12"/>
    <p:sldId id="269" r:id="rId13"/>
    <p:sldId id="281" r:id="rId14"/>
    <p:sldId id="266" r:id="rId15"/>
    <p:sldId id="272" r:id="rId16"/>
    <p:sldId id="271" r:id="rId17"/>
    <p:sldId id="273" r:id="rId18"/>
    <p:sldId id="283" r:id="rId19"/>
    <p:sldId id="275" r:id="rId20"/>
    <p:sldId id="284" r:id="rId21"/>
    <p:sldId id="277" r:id="rId22"/>
    <p:sldId id="278" r:id="rId23"/>
    <p:sldId id="279" r:id="rId24"/>
    <p:sldId id="280" r:id="rId25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6"/>
    </p:embeddedFont>
    <p:embeddedFont>
      <p:font typeface="G마켓 산스 TTF Light" panose="02000000000000000000" pitchFamily="2" charset="-127"/>
      <p:regular r:id="rId27"/>
    </p:embeddedFont>
    <p:embeddedFont>
      <p:font typeface="G마켓 산스 TTF Medium" panose="02000000000000000000" pitchFamily="2" charset="-127"/>
      <p:regular r:id="rId28"/>
    </p:embeddedFont>
    <p:embeddedFont>
      <p:font typeface="Pretendard" panose="02000503000000020004" pitchFamily="50" charset="-127"/>
      <p:regular r:id="rId29"/>
      <p:bold r:id="rId30"/>
    </p:embeddedFont>
    <p:embeddedFont>
      <p:font typeface="Pretendard ExtraBold" panose="02000903000000020004" pitchFamily="2" charset="-127"/>
      <p:bold r:id="rId31"/>
    </p:embeddedFont>
    <p:embeddedFont>
      <p:font typeface="Pretendard Light" panose="02000403000000020004" pitchFamily="50" charset="-127"/>
      <p:regular r:id="rId32"/>
    </p:embeddedFont>
    <p:embeddedFont>
      <p:font typeface="Pretendard SemiBold" panose="02000703000000020004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34"/>
    <a:srgbClr val="404040"/>
    <a:srgbClr val="ECF8EE"/>
    <a:srgbClr val="00695C"/>
    <a:srgbClr val="F2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79D86-2AC5-FBB5-93D7-F7665BF5F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E4B769-EE87-9B07-1C31-2B7CB562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54A2BA-60A2-59DE-6953-BEFCFEE0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82479-CB11-ACC4-1F80-BF887CDB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14B7B-D7C2-977D-4D91-F2735DBD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22DC1-48C6-AD6A-8C15-BB62DC22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7C6BDD-113E-33C2-DFBB-AD4DE821C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ECF08-D618-046D-E4C0-5ABF68CC5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4CE6C-4E3F-C024-BB14-9FFDEF3C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63E258-7CB0-F853-749F-86796E35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2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E9DCA1-94A9-27F0-C9C0-0A675DEC9D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3DDDC8-5DDB-628A-4FF9-3B7371BE0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0F1E3C-4169-D203-488E-E1403EBD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709D3-3980-6780-9F4A-76DADA27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8B4A26-FC26-13E0-3E37-1FE78A2F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BFC54-E6C9-436D-65E9-4E418893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5ECC1-802B-0F8A-6F86-CC753AE9F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6ABC5-FE9E-02D9-2587-7A61435D9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87D4A-744D-702E-7157-EC9D1E51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A2BB15-E3FF-D28D-BB1B-E48E4D13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4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F5A27-2F08-B6DE-1EAC-1BB2E459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8E6CE-97E0-548F-E8F2-97E995EC4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017873-A47E-22A5-E0A2-00E090FE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8D58A-AD9C-1B13-63EC-E6AEF5E2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4CCB91-82CB-583A-5D82-5A5C38A3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5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ECB3D-8B4F-4578-27CD-80E1505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75DD6-359B-5615-270F-D9BFBEA5E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0FEF8C-FB4B-8BE0-FBF8-BB9DA76FB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5DBE3-BE9F-3CF7-5274-69D41147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9EDFDB-C0D5-189E-4C62-9BD65EE2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D23F73-EA27-36DE-4957-7021B034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7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E1F8E-CEE1-4C9B-698B-4DD17F0D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806467-EA1E-1289-A7A2-68C3694B3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BD8118-E976-8C03-73E0-25442B83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98ABA7-111F-A302-57A2-A8BF68437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67A03E-20C0-BDED-DE15-36BE7E933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A0C40A-88B4-4895-56F0-59944BDA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66AE6E-E5FC-043C-F1CF-9BE02948C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223524-3463-026C-4D01-42FB6497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6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13A99-103E-2696-261D-46661122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9786E9-D893-5019-4202-CF0682AA3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9587BC-A942-761E-45BA-5E055D17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48A6C0-8E8E-29A9-0F95-9A0A627F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CFD960-B735-D198-3884-265396D2B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872ACE-E85A-8B44-5575-685FF5F6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8E80C5-AFDF-8312-24B6-FCDA18F5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06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DB630-6F7E-6C0A-7CD4-CD5DEF94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1FAE0-C126-CE0C-FCC5-E34CD404E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7F1188-7CD0-6C69-A840-31202D2F6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F45FC7-A471-7764-7152-F2DBDD5C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4D7492-DA3E-FA88-724E-E539DC79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422B7-6E12-C544-644D-A71CB7AA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97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E4B3E-1E99-655D-56E1-4F0329FCE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E2470A-AA54-8641-A239-9F7D69037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6051F0-D31E-CA28-5DF8-6277534F0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059521-7BE2-E60E-0112-62FC555E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5D14A2-BDE2-ED5C-C3B7-1FE20EC5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E648F-FC6C-C0E3-23F7-0056929F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2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820532-2566-C68B-1DC9-1D1D87DE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CD39F-D680-AAD9-397F-09A7F98CE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83D17-BFA9-AEDD-8B12-ED9B4B67B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FA8333-8ACC-3F48-C855-E2882066D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EA3EA-32A4-A10F-F22D-4BFBD8FC1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80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jpg"/><Relationship Id="rId12" Type="http://schemas.openxmlformats.org/officeDocument/2006/relationships/image" Target="../media/image28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jpg"/><Relationship Id="rId11" Type="http://schemas.openxmlformats.org/officeDocument/2006/relationships/image" Target="../media/image27.jpeg"/><Relationship Id="rId5" Type="http://schemas.openxmlformats.org/officeDocument/2006/relationships/image" Target="../media/image21.jp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0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ommate.notion.site/About-BloomMate-4a8d8dfca7ed4ef9937b4f1641e0a53d?pvs=4" TargetMode="External"/><Relationship Id="rId2" Type="http://schemas.openxmlformats.org/officeDocument/2006/relationships/hyperlink" Target="https://github.com/BloomMat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hyperlink" Target="https://medium.com/@akainoo/bloommate-project-blog-f7e30e2f57f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식물생활가전 LG 틔운 미니 (L023M1P.AKOR) 줌이미지 0">
            <a:extLst>
              <a:ext uri="{FF2B5EF4-FFF2-40B4-BE49-F238E27FC236}">
                <a16:creationId xmlns:a16="http://schemas.microsoft.com/office/drawing/2014/main" id="{25068543-58F6-D5BF-A899-91597C13A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945" y="30224"/>
            <a:ext cx="5051711" cy="50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 descr="창문, 부지, 건물, 문이(가) 표시된 사진&#10;&#10;자동 생성된 설명">
            <a:extLst>
              <a:ext uri="{FF2B5EF4-FFF2-40B4-BE49-F238E27FC236}">
                <a16:creationId xmlns:a16="http://schemas.microsoft.com/office/drawing/2014/main" id="{CAF6FDD5-B635-B60F-C57E-B2D3484B2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269" y="4522734"/>
            <a:ext cx="5051711" cy="290535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3A75A-9DFC-68EF-BF0D-CA48AA753D88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B603E9C6-0D6E-638A-A1F2-10663F29EDC2}"/>
              </a:ext>
            </a:extLst>
          </p:cNvPr>
          <p:cNvSpPr txBox="1">
            <a:spLocks/>
          </p:cNvSpPr>
          <p:nvPr/>
        </p:nvSpPr>
        <p:spPr>
          <a:xfrm>
            <a:off x="987815" y="3022819"/>
            <a:ext cx="6096475" cy="1165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생성형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모델로 쉽고 편하게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  <a:p>
            <a:pPr algn="l"/>
            <a:r>
              <a:rPr lang="en-US" altLang="ko-KR" sz="2000" dirty="0">
                <a:solidFill>
                  <a:srgbClr val="A5003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LG </a:t>
            </a:r>
            <a:r>
              <a:rPr lang="ko-KR" altLang="en-US" sz="2000" dirty="0" err="1">
                <a:solidFill>
                  <a:srgbClr val="A5003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스마트코티지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즐기는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식집사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생활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3" name="그림 32" descr="폰트, 그래픽, 그래픽 디자인, 텍스트이(가) 표시된 사진&#10;&#10;자동 생성된 설명">
            <a:extLst>
              <a:ext uri="{FF2B5EF4-FFF2-40B4-BE49-F238E27FC236}">
                <a16:creationId xmlns:a16="http://schemas.microsoft.com/office/drawing/2014/main" id="{EB8518C6-EFFA-8C80-7907-473F5B5D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15" y="1649406"/>
            <a:ext cx="6115476" cy="1236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916A9-B91A-7543-5D1D-0AD7583629E2}"/>
              </a:ext>
            </a:extLst>
          </p:cNvPr>
          <p:cNvSpPr txBox="1"/>
          <p:nvPr/>
        </p:nvSpPr>
        <p:spPr>
          <a:xfrm>
            <a:off x="6766294" y="5975412"/>
            <a:ext cx="4497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한양대학교 정보시스템학과       </a:t>
            </a:r>
            <a:endPara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18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김동현</a:t>
            </a:r>
            <a:r>
              <a:rPr lang="en-US" altLang="ko-KR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18 </a:t>
            </a:r>
            <a:r>
              <a:rPr lang="ko-KR" altLang="en-US" sz="1400" dirty="0" err="1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안순호</a:t>
            </a: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19 </a:t>
            </a:r>
            <a:r>
              <a:rPr lang="ko-KR" altLang="en-US" sz="1400" dirty="0" err="1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윤용성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21 </a:t>
            </a: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신현아     </a:t>
            </a:r>
          </a:p>
        </p:txBody>
      </p:sp>
    </p:spTree>
    <p:extLst>
      <p:ext uri="{BB962C8B-B14F-4D97-AF65-F5344CB8AC3E}">
        <p14:creationId xmlns:p14="http://schemas.microsoft.com/office/powerpoint/2010/main" val="94474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휴대 전화, 통신 장치, 정보기기이(가) 표시된 사진&#10;&#10;자동 생성된 설명">
            <a:extLst>
              <a:ext uri="{FF2B5EF4-FFF2-40B4-BE49-F238E27FC236}">
                <a16:creationId xmlns:a16="http://schemas.microsoft.com/office/drawing/2014/main" id="{369EA65B-06D5-4B97-E9B3-08336B759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79" r="36779" b="1922"/>
          <a:stretch/>
        </p:blipFill>
        <p:spPr>
          <a:xfrm>
            <a:off x="9111609" y="1888898"/>
            <a:ext cx="2055155" cy="4287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1A87FD-6216-133A-187C-FD8806873AF2}"/>
              </a:ext>
            </a:extLst>
          </p:cNvPr>
          <p:cNvSpPr txBox="1"/>
          <p:nvPr/>
        </p:nvSpPr>
        <p:spPr>
          <a:xfrm>
            <a:off x="1025236" y="3900146"/>
            <a:ext cx="5895871" cy="178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 추가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식물의 별명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품종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심은 날짜를 입력하여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 식물을 추가하고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 리스트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한눈에 확인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1187638"/>
            <a:ext cx="9647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[1]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체계적으로 관리하기가 어려워요 </a:t>
            </a: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😱</a:t>
            </a: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0CF7D8-03E2-8701-A6C4-EAE9017EAEFB}"/>
              </a:ext>
            </a:extLst>
          </p:cNvPr>
          <p:cNvGrpSpPr/>
          <p:nvPr/>
        </p:nvGrpSpPr>
        <p:grpSpPr>
          <a:xfrm>
            <a:off x="4717738" y="2011394"/>
            <a:ext cx="3917214" cy="1251467"/>
            <a:chOff x="4526578" y="4593145"/>
            <a:chExt cx="4350920" cy="1356360"/>
          </a:xfrm>
        </p:grpSpPr>
        <p:pic>
          <p:nvPicPr>
            <p:cNvPr id="11" name="그림 10" descr="스크린샷, 휴대 전화, 통신 장치, 정보기기이(가) 표시된 사진&#10;&#10;자동 생성된 설명">
              <a:extLst>
                <a:ext uri="{FF2B5EF4-FFF2-40B4-BE49-F238E27FC236}">
                  <a16:creationId xmlns:a16="http://schemas.microsoft.com/office/drawing/2014/main" id="{1B4FE58A-F796-A874-61BF-EA096C25B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238" t="19446" r="40582" b="69371"/>
            <a:stretch/>
          </p:blipFill>
          <p:spPr>
            <a:xfrm>
              <a:off x="4526578" y="4593145"/>
              <a:ext cx="4350920" cy="1356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57A71E-6D0C-15DA-2507-93166178F8E5}"/>
                </a:ext>
              </a:extLst>
            </p:cNvPr>
            <p:cNvSpPr/>
            <p:nvPr/>
          </p:nvSpPr>
          <p:spPr>
            <a:xfrm>
              <a:off x="5959310" y="5486398"/>
              <a:ext cx="2298569" cy="27337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9C6FCE-C9D2-ED9E-CE30-0FC6C94B3EB2}"/>
              </a:ext>
            </a:extLst>
          </p:cNvPr>
          <p:cNvCxnSpPr>
            <a:cxnSpLocks/>
          </p:cNvCxnSpPr>
          <p:nvPr/>
        </p:nvCxnSpPr>
        <p:spPr>
          <a:xfrm flipH="1" flipV="1">
            <a:off x="8201891" y="2961686"/>
            <a:ext cx="1187206" cy="50479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F9CB60-264D-A891-4ABD-DAA2A58FD514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32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1187638"/>
            <a:ext cx="9647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[1]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체계적으로 관리하기가 어려워요 </a:t>
            </a: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😱</a:t>
            </a: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A87FD-6216-133A-187C-FD8806873AF2}"/>
              </a:ext>
            </a:extLst>
          </p:cNvPr>
          <p:cNvSpPr txBox="1"/>
          <p:nvPr/>
        </p:nvSpPr>
        <p:spPr>
          <a:xfrm>
            <a:off x="1025236" y="2902618"/>
            <a:ext cx="7801264" cy="178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 상세정보 확인 및 상태 수정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식물의 상세정보를 확인하고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수확 여부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업데이트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 descr="휴대 전화, 휴대용 통신 장치, 통신 장치, 모바일 기기이(가) 표시된 사진&#10;&#10;자동 생성된 설명">
            <a:extLst>
              <a:ext uri="{FF2B5EF4-FFF2-40B4-BE49-F238E27FC236}">
                <a16:creationId xmlns:a16="http://schemas.microsoft.com/office/drawing/2014/main" id="{F890CD7A-698A-0C0F-8FA7-816E0124F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6" t="1922" r="36793" b="1975"/>
          <a:stretch/>
        </p:blipFill>
        <p:spPr>
          <a:xfrm>
            <a:off x="9111609" y="1975234"/>
            <a:ext cx="2055155" cy="42016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42EC69-F80A-A897-F763-213042B0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19" y="2260601"/>
            <a:ext cx="1939493" cy="3592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1D6663-0CDD-98A8-2055-B9C00B93CEC3}"/>
              </a:ext>
            </a:extLst>
          </p:cNvPr>
          <p:cNvSpPr txBox="1"/>
          <p:nvPr/>
        </p:nvSpPr>
        <p:spPr>
          <a:xfrm>
            <a:off x="6488487" y="5945313"/>
            <a:ext cx="2055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&lt;</a:t>
            </a:r>
            <a:r>
              <a:rPr lang="ko-KR" altLang="en-US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 LG </a:t>
            </a:r>
            <a:r>
              <a:rPr lang="en-US" altLang="ko-KR" sz="1400" dirty="0" err="1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ThinQ</a:t>
            </a:r>
            <a:r>
              <a:rPr lang="en-US" altLang="ko-KR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앱 </a:t>
            </a:r>
            <a:r>
              <a:rPr lang="en-US" altLang="ko-KR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UI </a:t>
            </a:r>
            <a:endParaRPr lang="ko-KR" altLang="en-US" sz="1400" dirty="0">
              <a:solidFill>
                <a:srgbClr val="A50034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476D60-59D9-1AA1-9BF5-91ED348B3F6C}"/>
              </a:ext>
            </a:extLst>
          </p:cNvPr>
          <p:cNvSpPr/>
          <p:nvPr/>
        </p:nvSpPr>
        <p:spPr>
          <a:xfrm>
            <a:off x="6546319" y="3797300"/>
            <a:ext cx="1939493" cy="1397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B0C4B5-92C7-60FE-BE5A-62F95212BC85}"/>
              </a:ext>
            </a:extLst>
          </p:cNvPr>
          <p:cNvSpPr/>
          <p:nvPr/>
        </p:nvSpPr>
        <p:spPr>
          <a:xfrm>
            <a:off x="9296400" y="4880788"/>
            <a:ext cx="1651000" cy="106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BC724A2-BF25-BD31-81FF-E7153D20D8EB}"/>
              </a:ext>
            </a:extLst>
          </p:cNvPr>
          <p:cNvCxnSpPr>
            <a:cxnSpLocks/>
          </p:cNvCxnSpPr>
          <p:nvPr/>
        </p:nvCxnSpPr>
        <p:spPr>
          <a:xfrm>
            <a:off x="8485812" y="4495800"/>
            <a:ext cx="591224" cy="698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3D3A64-4628-3F38-0F60-B24ACADD1AF7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90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1187638"/>
            <a:ext cx="9647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[1]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체계적으로 관리하기가 어려워요 </a:t>
            </a: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😱</a:t>
            </a: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A87FD-6216-133A-187C-FD8806873AF2}"/>
              </a:ext>
            </a:extLst>
          </p:cNvPr>
          <p:cNvSpPr txBox="1"/>
          <p:nvPr/>
        </p:nvSpPr>
        <p:spPr>
          <a:xfrm>
            <a:off x="1025236" y="2902618"/>
            <a:ext cx="7801264" cy="4286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[AI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진단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식물이 아픈 것을 </a:t>
            </a:r>
            <a:r>
              <a:rPr lang="en-US" altLang="ko-KR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통해 사진 한 장으로 진단하고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병의 명칭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증상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원인과 추후 조치 등의 정보를 손쉽게 획득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 추가부터 진단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수확까지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 과정을 함께하는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BloomMate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672BC-BD78-225C-51F1-FC5696DA779E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pic>
        <p:nvPicPr>
          <p:cNvPr id="3" name="KakaoTalk_20231212_134731947">
            <a:hlinkClick r:id="" action="ppaction://media"/>
            <a:extLst>
              <a:ext uri="{FF2B5EF4-FFF2-40B4-BE49-F238E27FC236}">
                <a16:creationId xmlns:a16="http://schemas.microsoft.com/office/drawing/2014/main" id="{37635A58-6A87-997F-5778-D6019C110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7543" y="1890396"/>
            <a:ext cx="1979221" cy="42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6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361A302-6E0E-72A0-A340-7B45EDEA6335}"/>
              </a:ext>
            </a:extLst>
          </p:cNvPr>
          <p:cNvSpPr/>
          <p:nvPr/>
        </p:nvSpPr>
        <p:spPr>
          <a:xfrm rot="5400000">
            <a:off x="3444375" y="2364971"/>
            <a:ext cx="2993833" cy="2494144"/>
          </a:xfrm>
          <a:prstGeom prst="triangle">
            <a:avLst>
              <a:gd name="adj" fmla="val 49172"/>
            </a:avLst>
          </a:prstGeom>
          <a:gradFill>
            <a:gsLst>
              <a:gs pos="0">
                <a:srgbClr val="00695C">
                  <a:lumMod val="74000"/>
                  <a:lumOff val="26000"/>
                  <a:alpha val="32000"/>
                </a:srgbClr>
              </a:gs>
              <a:gs pos="74000">
                <a:schemeClr val="accent6">
                  <a:lumMod val="40000"/>
                  <a:lumOff val="60000"/>
                  <a:alpha val="22000"/>
                </a:schemeClr>
              </a:gs>
              <a:gs pos="83000">
                <a:schemeClr val="accent6">
                  <a:lumMod val="20000"/>
                  <a:lumOff val="80000"/>
                  <a:alpha val="38000"/>
                </a:schemeClr>
              </a:gs>
              <a:gs pos="91738">
                <a:srgbClr val="F1F8ED">
                  <a:alpha val="24000"/>
                </a:srgb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34857D-2034-65A5-5520-D9D61B6A58BC}"/>
              </a:ext>
            </a:extLst>
          </p:cNvPr>
          <p:cNvSpPr/>
          <p:nvPr/>
        </p:nvSpPr>
        <p:spPr>
          <a:xfrm>
            <a:off x="1025236" y="1886072"/>
            <a:ext cx="3761692" cy="3360184"/>
          </a:xfrm>
          <a:prstGeom prst="ellipse">
            <a:avLst/>
          </a:prstGeom>
          <a:solidFill>
            <a:srgbClr val="ECF8EE"/>
          </a:solidFill>
          <a:ln w="6350">
            <a:noFill/>
          </a:ln>
          <a:effectLst>
            <a:outerShdw blurRad="393700" dist="38100" dir="2700000" sx="103000" sy="103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1187638"/>
            <a:ext cx="9647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[1]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체계적으로 관리하기가 어려워요 </a:t>
            </a: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😱</a:t>
            </a: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A87FD-6216-133A-187C-FD8806873AF2}"/>
              </a:ext>
            </a:extLst>
          </p:cNvPr>
          <p:cNvSpPr txBox="1"/>
          <p:nvPr/>
        </p:nvSpPr>
        <p:spPr>
          <a:xfrm>
            <a:off x="2029113" y="4733205"/>
            <a:ext cx="7801264" cy="299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[AI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진단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resnet-50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기반으로 </a:t>
            </a:r>
            <a:r>
              <a:rPr lang="en-US" altLang="ko-KR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15,000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여장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식물 잎 사진을 학습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Mac Book Pro (M1 Pro) (RAM 32GB) 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모델학습영상">
            <a:hlinkClick r:id="" action="ppaction://media"/>
            <a:extLst>
              <a:ext uri="{FF2B5EF4-FFF2-40B4-BE49-F238E27FC236}">
                <a16:creationId xmlns:a16="http://schemas.microsoft.com/office/drawing/2014/main" id="{5F62EF85-E0B1-F0CC-3AE9-857D37A3A7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3232" y="2235342"/>
            <a:ext cx="5403532" cy="24442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2838052-0738-DEB9-E4A8-BA8305BAFA21}"/>
              </a:ext>
            </a:extLst>
          </p:cNvPr>
          <p:cNvGrpSpPr/>
          <p:nvPr/>
        </p:nvGrpSpPr>
        <p:grpSpPr>
          <a:xfrm>
            <a:off x="1548098" y="2535871"/>
            <a:ext cx="2715967" cy="2015126"/>
            <a:chOff x="987814" y="2388473"/>
            <a:chExt cx="2814144" cy="1884494"/>
          </a:xfrm>
        </p:grpSpPr>
        <p:pic>
          <p:nvPicPr>
            <p:cNvPr id="6" name="그림 5" descr="식물 병리학, 잎이(가) 표시된 사진&#10;&#10;자동 생성된 설명">
              <a:extLst>
                <a:ext uri="{FF2B5EF4-FFF2-40B4-BE49-F238E27FC236}">
                  <a16:creationId xmlns:a16="http://schemas.microsoft.com/office/drawing/2014/main" id="{3833ACD8-E054-712B-1736-A12333D5B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485" y="2394623"/>
              <a:ext cx="888473" cy="579702"/>
            </a:xfrm>
            <a:prstGeom prst="rect">
              <a:avLst/>
            </a:prstGeom>
          </p:spPr>
        </p:pic>
        <p:pic>
          <p:nvPicPr>
            <p:cNvPr id="12" name="그림 11" descr="식물 병리학, 잎, 식물이(가) 표시된 사진&#10;&#10;자동 생성된 설명">
              <a:extLst>
                <a:ext uri="{FF2B5EF4-FFF2-40B4-BE49-F238E27FC236}">
                  <a16:creationId xmlns:a16="http://schemas.microsoft.com/office/drawing/2014/main" id="{9CEC6178-83B8-E087-797C-A474E3415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522" y="3028128"/>
              <a:ext cx="894436" cy="575811"/>
            </a:xfrm>
            <a:prstGeom prst="rect">
              <a:avLst/>
            </a:prstGeom>
          </p:spPr>
        </p:pic>
        <p:pic>
          <p:nvPicPr>
            <p:cNvPr id="14" name="그림 13" descr="식물 병리학, 곰팡이이(가) 표시된 사진&#10;&#10;자동 생성된 설명">
              <a:extLst>
                <a:ext uri="{FF2B5EF4-FFF2-40B4-BE49-F238E27FC236}">
                  <a16:creationId xmlns:a16="http://schemas.microsoft.com/office/drawing/2014/main" id="{831708B3-274F-F3D5-76B2-49A7E3DFC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815" y="3028128"/>
              <a:ext cx="888473" cy="579702"/>
            </a:xfrm>
            <a:prstGeom prst="rect">
              <a:avLst/>
            </a:prstGeom>
          </p:spPr>
        </p:pic>
        <p:pic>
          <p:nvPicPr>
            <p:cNvPr id="18" name="그림 17" descr="진균류, 식물 병리학, 곰팡이, 잎이(가) 표시된 사진&#10;&#10;자동 생성된 설명">
              <a:extLst>
                <a:ext uri="{FF2B5EF4-FFF2-40B4-BE49-F238E27FC236}">
                  <a16:creationId xmlns:a16="http://schemas.microsoft.com/office/drawing/2014/main" id="{453A57EA-4845-3A75-30F5-D412CBE7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522" y="3692485"/>
              <a:ext cx="894436" cy="570954"/>
            </a:xfrm>
            <a:prstGeom prst="rect">
              <a:avLst/>
            </a:prstGeom>
          </p:spPr>
        </p:pic>
        <p:pic>
          <p:nvPicPr>
            <p:cNvPr id="22" name="그림 21" descr="잔디, 물, 야외, 그린이(가) 표시된 사진&#10;&#10;자동 생성된 설명">
              <a:extLst>
                <a:ext uri="{FF2B5EF4-FFF2-40B4-BE49-F238E27FC236}">
                  <a16:creationId xmlns:a16="http://schemas.microsoft.com/office/drawing/2014/main" id="{20B7F44D-0A6F-7249-FAE3-39138E4E2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687" y="3693265"/>
              <a:ext cx="894436" cy="579702"/>
            </a:xfrm>
            <a:prstGeom prst="rect">
              <a:avLst/>
            </a:prstGeom>
          </p:spPr>
        </p:pic>
        <p:pic>
          <p:nvPicPr>
            <p:cNvPr id="24" name="그림 23" descr="진균류, 식물 병리학, 곰팡이이(가) 표시된 사진&#10;&#10;자동 생성된 설명">
              <a:extLst>
                <a:ext uri="{FF2B5EF4-FFF2-40B4-BE49-F238E27FC236}">
                  <a16:creationId xmlns:a16="http://schemas.microsoft.com/office/drawing/2014/main" id="{9F19F83F-B031-5C77-04EA-C0A69DD17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650" y="2388473"/>
              <a:ext cx="888473" cy="579702"/>
            </a:xfrm>
            <a:prstGeom prst="rect">
              <a:avLst/>
            </a:prstGeom>
          </p:spPr>
        </p:pic>
        <p:pic>
          <p:nvPicPr>
            <p:cNvPr id="26" name="그림 25" descr="진균류, 식물 병리학, 잎, 곰팡이이(가) 표시된 사진&#10;&#10;자동 생성된 설명">
              <a:extLst>
                <a:ext uri="{FF2B5EF4-FFF2-40B4-BE49-F238E27FC236}">
                  <a16:creationId xmlns:a16="http://schemas.microsoft.com/office/drawing/2014/main" id="{39D8BCB2-465C-873C-F6AC-F806CCB8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650" y="3036876"/>
              <a:ext cx="882510" cy="570954"/>
            </a:xfrm>
            <a:prstGeom prst="rect">
              <a:avLst/>
            </a:prstGeom>
          </p:spPr>
        </p:pic>
        <p:pic>
          <p:nvPicPr>
            <p:cNvPr id="28" name="그림 27" descr="그린, 잎, 야외, 식물이(가) 표시된 사진&#10;&#10;자동 생성된 설명">
              <a:extLst>
                <a:ext uri="{FF2B5EF4-FFF2-40B4-BE49-F238E27FC236}">
                  <a16:creationId xmlns:a16="http://schemas.microsoft.com/office/drawing/2014/main" id="{9D76D3EB-1CF8-A792-9A44-E154D91F1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815" y="2388473"/>
              <a:ext cx="888473" cy="579702"/>
            </a:xfrm>
            <a:prstGeom prst="rect">
              <a:avLst/>
            </a:prstGeom>
          </p:spPr>
        </p:pic>
        <p:pic>
          <p:nvPicPr>
            <p:cNvPr id="5" name="그림 4" descr="식물 병리학, 잎, 지상, 야외이(가) 표시된 사진&#10;&#10;자동 생성된 설명">
              <a:extLst>
                <a:ext uri="{FF2B5EF4-FFF2-40B4-BE49-F238E27FC236}">
                  <a16:creationId xmlns:a16="http://schemas.microsoft.com/office/drawing/2014/main" id="{F03AC91C-133A-07DE-9B70-FD83FB88D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814" y="3682958"/>
              <a:ext cx="888473" cy="59000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F9F4CD-3A78-C281-8AEA-CD60BEDF88C9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6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[2]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 식물을 키우는데 맞춤 정보가 부족해요 😢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605C4ED0-C3BE-F27D-1A03-20CFE3B01A3E}"/>
              </a:ext>
            </a:extLst>
          </p:cNvPr>
          <p:cNvSpPr/>
          <p:nvPr/>
        </p:nvSpPr>
        <p:spPr>
          <a:xfrm>
            <a:off x="723901" y="2616200"/>
            <a:ext cx="4269124" cy="1200150"/>
          </a:xfrm>
          <a:prstGeom prst="wedgeRoundRectCallout">
            <a:avLst>
              <a:gd name="adj1" fmla="val 59193"/>
              <a:gd name="adj2" fmla="val -5225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79AA634-1553-CD4B-1F5C-250E4E467D5A}"/>
              </a:ext>
            </a:extLst>
          </p:cNvPr>
          <p:cNvSpPr/>
          <p:nvPr/>
        </p:nvSpPr>
        <p:spPr>
          <a:xfrm>
            <a:off x="7683839" y="4287612"/>
            <a:ext cx="3482925" cy="1200150"/>
          </a:xfrm>
          <a:prstGeom prst="wedgeRoundRectCallout">
            <a:avLst>
              <a:gd name="adj1" fmla="val -63621"/>
              <a:gd name="adj2" fmla="val 4300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AE80A-EFD7-BA5B-5D85-423377BBADD8}"/>
              </a:ext>
            </a:extLst>
          </p:cNvPr>
          <p:cNvSpPr txBox="1"/>
          <p:nvPr/>
        </p:nvSpPr>
        <p:spPr>
          <a:xfrm>
            <a:off x="926883" y="2778559"/>
            <a:ext cx="3825631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기본적인 정보는 얻었어요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근데 제 식물을 위한 맞춤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정보는요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7C545F-5F27-DC38-6AA5-EBB54D6F7087}"/>
              </a:ext>
            </a:extLst>
          </p:cNvPr>
          <p:cNvSpPr txBox="1"/>
          <p:nvPr/>
        </p:nvSpPr>
        <p:spPr>
          <a:xfrm>
            <a:off x="8030936" y="4420034"/>
            <a:ext cx="2737930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검색해도 안 나오는 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대체 누가 알려주나요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41B06D-D1CA-31DA-B85F-A9F9277ADEFB}"/>
              </a:ext>
            </a:extLst>
          </p:cNvPr>
          <p:cNvGrpSpPr/>
          <p:nvPr/>
        </p:nvGrpSpPr>
        <p:grpSpPr>
          <a:xfrm>
            <a:off x="5429250" y="2919270"/>
            <a:ext cx="1333500" cy="1794159"/>
            <a:chOff x="6850438" y="2271706"/>
            <a:chExt cx="1333500" cy="1794159"/>
          </a:xfrm>
        </p:grpSpPr>
        <p:pic>
          <p:nvPicPr>
            <p:cNvPr id="20" name="그래픽 19" descr="스웨터를 입은 여자">
              <a:extLst>
                <a:ext uri="{FF2B5EF4-FFF2-40B4-BE49-F238E27FC236}">
                  <a16:creationId xmlns:a16="http://schemas.microsoft.com/office/drawing/2014/main" id="{C63AF40A-C788-FE5E-50BF-3558117F9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0438" y="2837140"/>
              <a:ext cx="1333500" cy="1228725"/>
            </a:xfrm>
            <a:prstGeom prst="rect">
              <a:avLst/>
            </a:prstGeom>
          </p:spPr>
        </p:pic>
        <p:pic>
          <p:nvPicPr>
            <p:cNvPr id="22" name="그래픽 21" descr="곱슬 머리를 가진 아이">
              <a:extLst>
                <a:ext uri="{FF2B5EF4-FFF2-40B4-BE49-F238E27FC236}">
                  <a16:creationId xmlns:a16="http://schemas.microsoft.com/office/drawing/2014/main" id="{676E2E92-FB4C-35B1-2E6C-B4BBD9330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98977" y="2271706"/>
              <a:ext cx="657225" cy="723900"/>
            </a:xfrm>
            <a:prstGeom prst="rect">
              <a:avLst/>
            </a:prstGeom>
          </p:spPr>
        </p:pic>
        <p:pic>
          <p:nvPicPr>
            <p:cNvPr id="24" name="그래픽 23" descr="우는 얼굴">
              <a:extLst>
                <a:ext uri="{FF2B5EF4-FFF2-40B4-BE49-F238E27FC236}">
                  <a16:creationId xmlns:a16="http://schemas.microsoft.com/office/drawing/2014/main" id="{7E5BA87F-1451-AB16-9733-A1F16C01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40988" y="2570387"/>
              <a:ext cx="304800" cy="3048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7F35E5-FCE3-B1CE-6BEE-D6B689F3954B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84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[2]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 식물을 키우는데 맞춤 정보가 부족해요 😢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1D0A2-2D36-DE71-9C66-232C0FA9A0DE}"/>
              </a:ext>
            </a:extLst>
          </p:cNvPr>
          <p:cNvSpPr txBox="1"/>
          <p:nvPr/>
        </p:nvSpPr>
        <p:spPr>
          <a:xfrm>
            <a:off x="384538" y="5145262"/>
            <a:ext cx="8713280" cy="14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오늘의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레포트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사용자의 여러 데이터를 종합하여 하루에 한번</a:t>
            </a:r>
            <a:r>
              <a:rPr lang="en-US" altLang="ko-KR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생성형 </a:t>
            </a:r>
            <a:r>
              <a:rPr lang="en-US" altLang="ko-KR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</a:t>
            </a:r>
            <a:r>
              <a:rPr lang="ko-KR" altLang="en-US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 전달해주는 오늘의 </a:t>
            </a:r>
            <a:r>
              <a:rPr lang="ko-KR" altLang="en-US" dirty="0" err="1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레포트</a:t>
            </a:r>
            <a:endParaRPr lang="en-US" altLang="ko-KR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2" name="그림 11" descr="휴대 전화, 휴대용 통신 장치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F18E4195-12E8-C69B-F886-BDC137537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08" t="11492" r="39460" b="57953"/>
          <a:stretch/>
        </p:blipFill>
        <p:spPr>
          <a:xfrm>
            <a:off x="8475217" y="2470925"/>
            <a:ext cx="2989007" cy="2442761"/>
          </a:xfrm>
          <a:prstGeom prst="rect">
            <a:avLst/>
          </a:prstGeom>
          <a:ln>
            <a:noFill/>
          </a:ln>
        </p:spPr>
      </p:pic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8E97C73-8370-2C66-B621-E2E31CB9A73D}"/>
              </a:ext>
            </a:extLst>
          </p:cNvPr>
          <p:cNvSpPr/>
          <p:nvPr/>
        </p:nvSpPr>
        <p:spPr>
          <a:xfrm rot="10800000">
            <a:off x="1997707" y="3000783"/>
            <a:ext cx="5371196" cy="1978168"/>
          </a:xfrm>
          <a:prstGeom prst="triangle">
            <a:avLst>
              <a:gd name="adj" fmla="val 49480"/>
            </a:avLst>
          </a:prstGeom>
          <a:gradFill>
            <a:gsLst>
              <a:gs pos="0">
                <a:srgbClr val="00695C">
                  <a:lumMod val="74000"/>
                  <a:lumOff val="26000"/>
                  <a:alpha val="32000"/>
                </a:srgbClr>
              </a:gs>
              <a:gs pos="74000">
                <a:schemeClr val="accent6">
                  <a:lumMod val="40000"/>
                  <a:lumOff val="60000"/>
                  <a:alpha val="22000"/>
                </a:schemeClr>
              </a:gs>
              <a:gs pos="83000">
                <a:schemeClr val="accent6">
                  <a:lumMod val="20000"/>
                  <a:lumOff val="80000"/>
                  <a:alpha val="38000"/>
                </a:schemeClr>
              </a:gs>
              <a:gs pos="91738">
                <a:srgbClr val="F1F8ED">
                  <a:alpha val="24000"/>
                </a:srgb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8EB3F63-7F63-130F-E9B3-6F006D99546A}"/>
              </a:ext>
            </a:extLst>
          </p:cNvPr>
          <p:cNvSpPr/>
          <p:nvPr/>
        </p:nvSpPr>
        <p:spPr>
          <a:xfrm>
            <a:off x="3527072" y="2825062"/>
            <a:ext cx="627936" cy="6318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18" name="그래픽 17" descr="지구본 - 아시아 단색으로 채워진">
            <a:extLst>
              <a:ext uri="{FF2B5EF4-FFF2-40B4-BE49-F238E27FC236}">
                <a16:creationId xmlns:a16="http://schemas.microsoft.com/office/drawing/2014/main" id="{C7198838-124C-11FA-CBA1-667798877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1978">
            <a:off x="3379165" y="2705105"/>
            <a:ext cx="914400" cy="914400"/>
          </a:xfrm>
          <a:prstGeom prst="rect">
            <a:avLst/>
          </a:prstGeom>
        </p:spPr>
      </p:pic>
      <p:pic>
        <p:nvPicPr>
          <p:cNvPr id="16" name="그래픽 15" descr="표식 단색으로 채워진">
            <a:extLst>
              <a:ext uri="{FF2B5EF4-FFF2-40B4-BE49-F238E27FC236}">
                <a16:creationId xmlns:a16="http://schemas.microsoft.com/office/drawing/2014/main" id="{31C644F5-948E-55A5-20C3-DAC241112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533627">
            <a:off x="3473895" y="2470925"/>
            <a:ext cx="594102" cy="59410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3644B320-DB50-C614-D71B-FB6A9CD0B5EA}"/>
              </a:ext>
            </a:extLst>
          </p:cNvPr>
          <p:cNvGrpSpPr/>
          <p:nvPr/>
        </p:nvGrpSpPr>
        <p:grpSpPr>
          <a:xfrm>
            <a:off x="6133968" y="2609681"/>
            <a:ext cx="1454121" cy="909547"/>
            <a:chOff x="5328267" y="4288673"/>
            <a:chExt cx="1454121" cy="90954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6580A71-2924-0396-428E-0468D65C83B7}"/>
                </a:ext>
              </a:extLst>
            </p:cNvPr>
            <p:cNvGrpSpPr/>
            <p:nvPr/>
          </p:nvGrpSpPr>
          <p:grpSpPr>
            <a:xfrm>
              <a:off x="5328267" y="4288673"/>
              <a:ext cx="1454121" cy="909547"/>
              <a:chOff x="5082621" y="4628561"/>
              <a:chExt cx="2251434" cy="1206631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4CF55C6D-BA94-197B-4059-13E1019E81BC}"/>
                  </a:ext>
                </a:extLst>
              </p:cNvPr>
              <p:cNvSpPr/>
              <p:nvPr/>
            </p:nvSpPr>
            <p:spPr>
              <a:xfrm>
                <a:off x="5090474" y="4628561"/>
                <a:ext cx="1998483" cy="120663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69A46FF-45C9-9F42-0D5D-D95ADA703D3D}"/>
                  </a:ext>
                </a:extLst>
              </p:cNvPr>
              <p:cNvSpPr/>
              <p:nvPr/>
            </p:nvSpPr>
            <p:spPr>
              <a:xfrm>
                <a:off x="5194797" y="4724289"/>
                <a:ext cx="1799892" cy="4560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4651787-6FE5-B214-596B-A3A8068E7C64}"/>
                  </a:ext>
                </a:extLst>
              </p:cNvPr>
              <p:cNvSpPr/>
              <p:nvPr/>
            </p:nvSpPr>
            <p:spPr>
              <a:xfrm>
                <a:off x="5082621" y="5688663"/>
                <a:ext cx="2251434" cy="638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  <p:pic>
          <p:nvPicPr>
            <p:cNvPr id="20" name="그래픽 19" descr="다육 식물 단색으로 채워진">
              <a:extLst>
                <a:ext uri="{FF2B5EF4-FFF2-40B4-BE49-F238E27FC236}">
                  <a16:creationId xmlns:a16="http://schemas.microsoft.com/office/drawing/2014/main" id="{3FDBB045-8343-D4A3-E675-BD8933764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34357" y="4343587"/>
              <a:ext cx="619616" cy="689266"/>
            </a:xfrm>
            <a:prstGeom prst="rect">
              <a:avLst/>
            </a:prstGeom>
          </p:spPr>
        </p:pic>
        <p:pic>
          <p:nvPicPr>
            <p:cNvPr id="21" name="그래픽 20" descr="다육 식물 단색으로 채워진">
              <a:extLst>
                <a:ext uri="{FF2B5EF4-FFF2-40B4-BE49-F238E27FC236}">
                  <a16:creationId xmlns:a16="http://schemas.microsoft.com/office/drawing/2014/main" id="{C9DD5B62-22C1-A3A2-A60A-A421FF354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952" y="4343587"/>
              <a:ext cx="619616" cy="689266"/>
            </a:xfrm>
            <a:prstGeom prst="rect">
              <a:avLst/>
            </a:prstGeom>
          </p:spPr>
        </p:pic>
        <p:pic>
          <p:nvPicPr>
            <p:cNvPr id="22" name="그래픽 21" descr="다육 식물 단색으로 채워진">
              <a:extLst>
                <a:ext uri="{FF2B5EF4-FFF2-40B4-BE49-F238E27FC236}">
                  <a16:creationId xmlns:a16="http://schemas.microsoft.com/office/drawing/2014/main" id="{D261032C-D49C-59A2-4855-68EC9087A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09547" y="4343587"/>
              <a:ext cx="619616" cy="689266"/>
            </a:xfrm>
            <a:prstGeom prst="rect">
              <a:avLst/>
            </a:prstGeom>
          </p:spPr>
        </p:pic>
      </p:grpSp>
      <p:pic>
        <p:nvPicPr>
          <p:cNvPr id="29" name="그래픽 28" descr="뿌리가 있는 식물 단색으로 채워진">
            <a:extLst>
              <a:ext uri="{FF2B5EF4-FFF2-40B4-BE49-F238E27FC236}">
                <a16:creationId xmlns:a16="http://schemas.microsoft.com/office/drawing/2014/main" id="{6A7B69B0-ECBA-6610-F468-03FCE9E44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2577" y="2677534"/>
            <a:ext cx="914400" cy="9144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99A6C42E-5158-66B5-73F6-4105DC93CC37}"/>
              </a:ext>
            </a:extLst>
          </p:cNvPr>
          <p:cNvGrpSpPr/>
          <p:nvPr/>
        </p:nvGrpSpPr>
        <p:grpSpPr>
          <a:xfrm>
            <a:off x="4222894" y="4409377"/>
            <a:ext cx="914400" cy="914400"/>
            <a:chOff x="6928850" y="4200082"/>
            <a:chExt cx="914400" cy="9144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78A7492-2077-0671-6508-293330549CF2}"/>
                </a:ext>
              </a:extLst>
            </p:cNvPr>
            <p:cNvSpPr/>
            <p:nvPr/>
          </p:nvSpPr>
          <p:spPr>
            <a:xfrm>
              <a:off x="7373603" y="4419668"/>
              <a:ext cx="278256" cy="512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0FB6CC5-9A80-01E0-2BB8-A78A27A8FDD5}"/>
                </a:ext>
              </a:extLst>
            </p:cNvPr>
            <p:cNvSpPr/>
            <p:nvPr/>
          </p:nvSpPr>
          <p:spPr>
            <a:xfrm>
              <a:off x="7082075" y="4345757"/>
              <a:ext cx="515929" cy="567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pic>
          <p:nvPicPr>
            <p:cNvPr id="33" name="그래픽 32" descr="신문 단색으로 채워진">
              <a:extLst>
                <a:ext uri="{FF2B5EF4-FFF2-40B4-BE49-F238E27FC236}">
                  <a16:creationId xmlns:a16="http://schemas.microsoft.com/office/drawing/2014/main" id="{18D2C25D-AEE1-BC6E-F648-C7E95E1D6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28850" y="4200082"/>
              <a:ext cx="914400" cy="914400"/>
            </a:xfrm>
            <a:prstGeom prst="rect">
              <a:avLst/>
            </a:prstGeom>
          </p:spPr>
        </p:pic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935AC56-A522-7604-2DF3-0FCB8AB11A91}"/>
              </a:ext>
            </a:extLst>
          </p:cNvPr>
          <p:cNvCxnSpPr>
            <a:cxnSpLocks/>
          </p:cNvCxnSpPr>
          <p:nvPr/>
        </p:nvCxnSpPr>
        <p:spPr>
          <a:xfrm flipV="1">
            <a:off x="5540837" y="4593145"/>
            <a:ext cx="2548822" cy="28269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8CFF4B-C371-4035-D3EA-E4D2D32DCE2B}"/>
              </a:ext>
            </a:extLst>
          </p:cNvPr>
          <p:cNvSpPr/>
          <p:nvPr/>
        </p:nvSpPr>
        <p:spPr>
          <a:xfrm>
            <a:off x="8475217" y="3876675"/>
            <a:ext cx="2548822" cy="9143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B079-64D4-2DF7-51AD-EA2F71484C33}"/>
              </a:ext>
            </a:extLst>
          </p:cNvPr>
          <p:cNvSpPr txBox="1"/>
          <p:nvPr/>
        </p:nvSpPr>
        <p:spPr>
          <a:xfrm>
            <a:off x="2706830" y="1912615"/>
            <a:ext cx="205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회원가입시 입력한 주소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 날씨 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5E692-DB35-2A09-E638-75B383E982E8}"/>
              </a:ext>
            </a:extLst>
          </p:cNvPr>
          <p:cNvSpPr txBox="1"/>
          <p:nvPr/>
        </p:nvSpPr>
        <p:spPr>
          <a:xfrm>
            <a:off x="4171835" y="2145527"/>
            <a:ext cx="205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입력한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식물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AA2DC-08C7-6CF5-A304-31CBBCBD7D75}"/>
              </a:ext>
            </a:extLst>
          </p:cNvPr>
          <p:cNvSpPr txBox="1"/>
          <p:nvPr/>
        </p:nvSpPr>
        <p:spPr>
          <a:xfrm>
            <a:off x="5686977" y="1923928"/>
            <a:ext cx="231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LG </a:t>
            </a:r>
            <a:r>
              <a:rPr lang="ko-KR" altLang="en-US"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틔운에서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받아올 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물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흙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빛의 적정도    </a:t>
            </a:r>
          </a:p>
        </p:txBody>
      </p:sp>
      <p:pic>
        <p:nvPicPr>
          <p:cNvPr id="11" name="그래픽 10" descr="일일 일정표 단색으로 채워진">
            <a:extLst>
              <a:ext uri="{FF2B5EF4-FFF2-40B4-BE49-F238E27FC236}">
                <a16:creationId xmlns:a16="http://schemas.microsoft.com/office/drawing/2014/main" id="{F20424AD-1E35-9ABA-E194-0925F1C747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67187" y="265595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684B8A-5D1E-E149-1AE8-1DD21106C9F6}"/>
              </a:ext>
            </a:extLst>
          </p:cNvPr>
          <p:cNvSpPr txBox="1"/>
          <p:nvPr/>
        </p:nvSpPr>
        <p:spPr>
          <a:xfrm>
            <a:off x="1850397" y="2289366"/>
            <a:ext cx="138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스마트 </a:t>
            </a:r>
            <a:r>
              <a:rPr lang="ko-KR" altLang="en-US"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코티지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마지막 방문 일자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28CCF-D1B2-2863-3FDA-B9BB74B1ACF8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466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[2]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 식물을 키우는데 맞춤 정보가 부족해요 😢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1D0A2-2D36-DE71-9C66-232C0FA9A0DE}"/>
              </a:ext>
            </a:extLst>
          </p:cNvPr>
          <p:cNvSpPr txBox="1"/>
          <p:nvPr/>
        </p:nvSpPr>
        <p:spPr>
          <a:xfrm>
            <a:off x="932398" y="2743421"/>
            <a:ext cx="5770106" cy="3173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커뮤니티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전문가 </a:t>
            </a:r>
            <a:r>
              <a:rPr lang="ko-KR" altLang="en-US" sz="2200" dirty="0" err="1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아티클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확인하고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궁금한 점을 묻고 답변 받는 </a:t>
            </a:r>
            <a:r>
              <a:rPr lang="ko-KR" altLang="en-US" sz="22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질의응답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기능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</a:p>
          <a:p>
            <a:pPr algn="just">
              <a:lnSpc>
                <a:spcPct val="150000"/>
              </a:lnSpc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일반적으로 검색해서 얻을 수 없는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 식물에 대한 맞춤 정보도 손쉽게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BloomMate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 descr="휴대 전화, 모바일 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48801501-53DA-0291-7923-C8BDDEB9F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43" t="1975" r="36715" b="1922"/>
          <a:stretch/>
        </p:blipFill>
        <p:spPr>
          <a:xfrm>
            <a:off x="9111608" y="1975234"/>
            <a:ext cx="2055155" cy="4201656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E167CC0-4068-E77D-1378-42563B0F0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64" t="3317" r="37297" b="3403"/>
          <a:stretch/>
        </p:blipFill>
        <p:spPr>
          <a:xfrm>
            <a:off x="6957604" y="1975233"/>
            <a:ext cx="2055155" cy="4205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99D84-FA0F-412F-A4BF-AD4625174FD8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80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[3]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키우는 건 너무 지루해요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             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말이라도 걸어줬으면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…</a:t>
            </a:r>
            <a:r>
              <a:rPr kumimoji="1" lang="en-US" altLang="ko-KR" sz="2800" dirty="0"/>
              <a:t>😱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CB4821E-285B-215E-8E56-DE8E6E101C78}"/>
              </a:ext>
            </a:extLst>
          </p:cNvPr>
          <p:cNvSpPr/>
          <p:nvPr/>
        </p:nvSpPr>
        <p:spPr>
          <a:xfrm>
            <a:off x="723901" y="2616200"/>
            <a:ext cx="4269124" cy="1200150"/>
          </a:xfrm>
          <a:prstGeom prst="wedgeRoundRectCallout">
            <a:avLst>
              <a:gd name="adj1" fmla="val 59193"/>
              <a:gd name="adj2" fmla="val -5225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5AF44631-0AAD-F7C9-03B0-33687B987533}"/>
              </a:ext>
            </a:extLst>
          </p:cNvPr>
          <p:cNvSpPr/>
          <p:nvPr/>
        </p:nvSpPr>
        <p:spPr>
          <a:xfrm>
            <a:off x="7683839" y="4287612"/>
            <a:ext cx="3482925" cy="1200150"/>
          </a:xfrm>
          <a:prstGeom prst="wedgeRoundRectCallout">
            <a:avLst>
              <a:gd name="adj1" fmla="val -63621"/>
              <a:gd name="adj2" fmla="val 4300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62A57A-CBE5-9CF3-0608-7981F84A6405}"/>
              </a:ext>
            </a:extLst>
          </p:cNvPr>
          <p:cNvSpPr txBox="1"/>
          <p:nvPr/>
        </p:nvSpPr>
        <p:spPr>
          <a:xfrm>
            <a:off x="926883" y="2778559"/>
            <a:ext cx="3825631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하다못해 동물은 와서 나 반겨주고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애교라도 부리는데 식물은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2BFBE7-D772-32A1-F873-7C85B4A2D06C}"/>
              </a:ext>
            </a:extLst>
          </p:cNvPr>
          <p:cNvSpPr txBox="1"/>
          <p:nvPr/>
        </p:nvSpPr>
        <p:spPr>
          <a:xfrm>
            <a:off x="7993991" y="4420034"/>
            <a:ext cx="3015755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식물과 교감하고 있다는 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알려줄 수 있는 무언가 없나요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</a:p>
        </p:txBody>
      </p:sp>
      <p:pic>
        <p:nvPicPr>
          <p:cNvPr id="17" name="그래픽 16" descr="재킷을 입은 남자">
            <a:extLst>
              <a:ext uri="{FF2B5EF4-FFF2-40B4-BE49-F238E27FC236}">
                <a16:creationId xmlns:a16="http://schemas.microsoft.com/office/drawing/2014/main" id="{B1B8D412-3C41-4151-4C71-83C8C8A97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3537" y="3240375"/>
            <a:ext cx="1304925" cy="1876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4BBEB0-9B1B-80DE-16AB-8906A52F77BC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1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[3]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키우는 건 너무 지루해요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             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말이라도 걸어줬으면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…</a:t>
            </a:r>
            <a:r>
              <a:rPr kumimoji="1" lang="en-US" altLang="ko-KR" sz="2800" dirty="0"/>
              <a:t>😱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7449D-F713-689B-6CF1-D6291702E6E5}"/>
              </a:ext>
            </a:extLst>
          </p:cNvPr>
          <p:cNvSpPr txBox="1"/>
          <p:nvPr/>
        </p:nvSpPr>
        <p:spPr>
          <a:xfrm>
            <a:off x="1025236" y="2902618"/>
            <a:ext cx="6105237" cy="178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 식물과 채팅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이전의 대화 내용을 기억하여 자연스럽게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생성형 </a:t>
            </a:r>
            <a:r>
              <a:rPr lang="en-US" altLang="ko-KR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 내가 심은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되어 함께하는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채팅</a:t>
            </a:r>
            <a:endParaRPr lang="en-US" altLang="ko-KR" sz="2400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 descr="텍스트, 휴대 전화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2C47B066-E5EF-CEFE-8357-15A0A3296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7" t="3380" r="37243" b="3339"/>
          <a:stretch/>
        </p:blipFill>
        <p:spPr>
          <a:xfrm>
            <a:off x="9173959" y="1941690"/>
            <a:ext cx="1992804" cy="4078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DA036-71B4-A197-0C90-07D06856505A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35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래픽 24" descr="휴대폰을 들고 있는 소년">
            <a:extLst>
              <a:ext uri="{FF2B5EF4-FFF2-40B4-BE49-F238E27FC236}">
                <a16:creationId xmlns:a16="http://schemas.microsoft.com/office/drawing/2014/main" id="{04FF34E5-6456-2808-0368-F9D056627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9058" y="3517388"/>
            <a:ext cx="1155411" cy="114678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696185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[4]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키우는 데 너무 손이 많이 가요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			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누가 대신 좀 해줘요 😡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0EF47107-C030-52AB-D3F3-ABD187498FA2}"/>
              </a:ext>
            </a:extLst>
          </p:cNvPr>
          <p:cNvSpPr/>
          <p:nvPr/>
        </p:nvSpPr>
        <p:spPr>
          <a:xfrm>
            <a:off x="723901" y="2616200"/>
            <a:ext cx="4269124" cy="1200150"/>
          </a:xfrm>
          <a:prstGeom prst="wedgeRoundRectCallout">
            <a:avLst>
              <a:gd name="adj1" fmla="val 59193"/>
              <a:gd name="adj2" fmla="val -5225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A979531F-314F-169D-8DB3-CE1C3B1534B6}"/>
              </a:ext>
            </a:extLst>
          </p:cNvPr>
          <p:cNvSpPr/>
          <p:nvPr/>
        </p:nvSpPr>
        <p:spPr>
          <a:xfrm>
            <a:off x="7683839" y="4287612"/>
            <a:ext cx="3482925" cy="1200150"/>
          </a:xfrm>
          <a:prstGeom prst="wedgeRoundRectCallout">
            <a:avLst>
              <a:gd name="adj1" fmla="val -63621"/>
              <a:gd name="adj2" fmla="val 4300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5192C-6D10-7548-E0B1-07BCFE424F28}"/>
              </a:ext>
            </a:extLst>
          </p:cNvPr>
          <p:cNvSpPr txBox="1"/>
          <p:nvPr/>
        </p:nvSpPr>
        <p:spPr>
          <a:xfrm>
            <a:off x="926883" y="2760087"/>
            <a:ext cx="3825631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비료가 필요한데 무슨 비료도 종류가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이렇게 많아요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이름도 다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비슷하구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3F75E-0582-7BCF-6F12-CBE7DF645957}"/>
              </a:ext>
            </a:extLst>
          </p:cNvPr>
          <p:cNvSpPr txBox="1"/>
          <p:nvPr/>
        </p:nvSpPr>
        <p:spPr>
          <a:xfrm>
            <a:off x="8030936" y="4420034"/>
            <a:ext cx="2737930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누가 내가 필요한 거 알아서 찾아줬으면 좋겠어요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pic>
        <p:nvPicPr>
          <p:cNvPr id="17" name="그래픽 16" descr="곱슬 머리를 가진 아이">
            <a:extLst>
              <a:ext uri="{FF2B5EF4-FFF2-40B4-BE49-F238E27FC236}">
                <a16:creationId xmlns:a16="http://schemas.microsoft.com/office/drawing/2014/main" id="{A065A794-284F-2D09-14F0-17D81E320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7789" y="2919270"/>
            <a:ext cx="657225" cy="723900"/>
          </a:xfrm>
          <a:prstGeom prst="rect">
            <a:avLst/>
          </a:prstGeom>
        </p:spPr>
      </p:pic>
      <p:pic>
        <p:nvPicPr>
          <p:cNvPr id="23" name="그래픽 22" descr="지루한 얼굴">
            <a:extLst>
              <a:ext uri="{FF2B5EF4-FFF2-40B4-BE49-F238E27FC236}">
                <a16:creationId xmlns:a16="http://schemas.microsoft.com/office/drawing/2014/main" id="{F26DA82B-AF8A-8FC4-0EBA-B37C3D306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0966" y="3226122"/>
            <a:ext cx="304800" cy="333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3227E6-6CD5-1565-BDC6-4727FB997A6C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061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A52C8-B0EA-FDB0-9C13-F97E8CB1B6C7}"/>
              </a:ext>
            </a:extLst>
          </p:cNvPr>
          <p:cNvSpPr txBox="1"/>
          <p:nvPr/>
        </p:nvSpPr>
        <p:spPr>
          <a:xfrm>
            <a:off x="987815" y="1162050"/>
            <a:ext cx="1800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6548-C4B3-DC55-62D4-BEFC8C23C1BC}"/>
              </a:ext>
            </a:extLst>
          </p:cNvPr>
          <p:cNvSpPr txBox="1"/>
          <p:nvPr/>
        </p:nvSpPr>
        <p:spPr>
          <a:xfrm>
            <a:off x="1700915" y="2977623"/>
            <a:ext cx="249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7596C-90BB-47D6-717F-0B02FD069A36}"/>
              </a:ext>
            </a:extLst>
          </p:cNvPr>
          <p:cNvSpPr txBox="1"/>
          <p:nvPr/>
        </p:nvSpPr>
        <p:spPr>
          <a:xfrm>
            <a:off x="5008873" y="2972566"/>
            <a:ext cx="249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115D2-DC18-706F-3E82-099ABAB55936}"/>
              </a:ext>
            </a:extLst>
          </p:cNvPr>
          <p:cNvSpPr txBox="1"/>
          <p:nvPr/>
        </p:nvSpPr>
        <p:spPr>
          <a:xfrm>
            <a:off x="7955328" y="2963696"/>
            <a:ext cx="249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8D8A9-341E-B8C8-D6B8-52C2755D7BC4}"/>
              </a:ext>
            </a:extLst>
          </p:cNvPr>
          <p:cNvSpPr txBox="1"/>
          <p:nvPr/>
        </p:nvSpPr>
        <p:spPr>
          <a:xfrm>
            <a:off x="1946182" y="3623823"/>
            <a:ext cx="2007799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시장 분석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동기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F2137-DA7D-6699-3E27-A10FAECFFD1E}"/>
              </a:ext>
            </a:extLst>
          </p:cNvPr>
          <p:cNvSpPr txBox="1"/>
          <p:nvPr/>
        </p:nvSpPr>
        <p:spPr>
          <a:xfrm>
            <a:off x="5254140" y="3623823"/>
            <a:ext cx="200779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 소개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아키텍처 디자인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3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696185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[4]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키우는 데 너무 손이 많이 가요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			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누가 대신 좀 해줘요 😡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7449D-F713-689B-6CF1-D6291702E6E5}"/>
              </a:ext>
            </a:extLst>
          </p:cNvPr>
          <p:cNvSpPr txBox="1"/>
          <p:nvPr/>
        </p:nvSpPr>
        <p:spPr>
          <a:xfrm>
            <a:off x="1025237" y="2321593"/>
            <a:ext cx="6059054" cy="360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원클릭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구매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생성형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사용자의 상황에 맞는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 </a:t>
            </a:r>
            <a:r>
              <a:rPr lang="ko-KR" altLang="en-US" sz="22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틔운 전용 맞춤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상품들을 </a:t>
            </a:r>
            <a:r>
              <a:rPr lang="ko-KR" altLang="en-US" sz="2200" dirty="0" err="1">
                <a:solidFill>
                  <a:srgbClr val="00695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원클릭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구매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할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 있게 해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사용자에게 </a:t>
            </a:r>
            <a:r>
              <a:rPr lang="ko-KR" altLang="en-US" sz="2200" dirty="0">
                <a:solidFill>
                  <a:srgbClr val="00695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적합한 것을 자동화</a:t>
            </a:r>
            <a:endParaRPr lang="en-US" altLang="ko-KR" sz="2200" dirty="0">
              <a:solidFill>
                <a:srgbClr val="00695C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오늘의 레포트에서 토양의 상태가 나쁨 →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 </a:t>
            </a:r>
            <a:r>
              <a:rPr lang="ko-KR" altLang="en-US" sz="1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틔운 전용 맞춤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비료 </a:t>
            </a:r>
            <a:r>
              <a:rPr lang="ko-KR" altLang="en-US" sz="1400" dirty="0" err="1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원클릭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구매 </a:t>
            </a:r>
            <a:endParaRPr lang="en-US" altLang="ko-KR" sz="1400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진단에서 병이 발견됨 → 새로운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 </a:t>
            </a:r>
            <a:r>
              <a:rPr lang="ko-KR" altLang="en-US" sz="1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틔운 전용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씨앗 </a:t>
            </a:r>
            <a:r>
              <a:rPr lang="ko-KR" altLang="en-US" sz="1400" dirty="0" err="1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원클릭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구매</a:t>
            </a:r>
            <a:endParaRPr lang="en-US" altLang="ko-KR" sz="1400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 descr="휴대 전화, 스크린샷, 휴대용 통신 장치, 모바일 기기이(가) 표시된 사진&#10;&#10;자동 생성된 설명">
            <a:extLst>
              <a:ext uri="{FF2B5EF4-FFF2-40B4-BE49-F238E27FC236}">
                <a16:creationId xmlns:a16="http://schemas.microsoft.com/office/drawing/2014/main" id="{5AFA17F4-AA0B-6EC5-9225-D38934140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 l="36690" t="1960" r="36729" b="1931"/>
          <a:stretch/>
        </p:blipFill>
        <p:spPr>
          <a:xfrm>
            <a:off x="7579455" y="2061315"/>
            <a:ext cx="2065953" cy="4201886"/>
          </a:xfrm>
          <a:prstGeom prst="rect">
            <a:avLst/>
          </a:prstGeom>
        </p:spPr>
      </p:pic>
      <p:pic>
        <p:nvPicPr>
          <p:cNvPr id="6" name="그림 5" descr="휴대 전화, 텍스트, 모바일 기기, 통신 장치이(가) 표시된 사진&#10;&#10;자동 생성된 설명">
            <a:extLst>
              <a:ext uri="{FF2B5EF4-FFF2-40B4-BE49-F238E27FC236}">
                <a16:creationId xmlns:a16="http://schemas.microsoft.com/office/drawing/2014/main" id="{5696FDC9-D759-8D72-07B2-5B6D4EF33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66" t="1734" r="36892" b="2162"/>
          <a:stretch/>
        </p:blipFill>
        <p:spPr>
          <a:xfrm>
            <a:off x="9769956" y="2061315"/>
            <a:ext cx="2055155" cy="420165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51F919-0931-6303-A2EF-60A9BD40F6DF}"/>
              </a:ext>
            </a:extLst>
          </p:cNvPr>
          <p:cNvSpPr/>
          <p:nvPr/>
        </p:nvSpPr>
        <p:spPr>
          <a:xfrm>
            <a:off x="9938088" y="4671281"/>
            <a:ext cx="1745912" cy="8151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A2A463-89C0-5773-9561-61FA35FB1A3F}"/>
              </a:ext>
            </a:extLst>
          </p:cNvPr>
          <p:cNvGrpSpPr/>
          <p:nvPr/>
        </p:nvGrpSpPr>
        <p:grpSpPr>
          <a:xfrm>
            <a:off x="6339649" y="3153949"/>
            <a:ext cx="3539483" cy="3484273"/>
            <a:chOff x="6607478" y="3128647"/>
            <a:chExt cx="3062028" cy="30215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6B09028-F037-4459-CAB5-5E95093A3E66}"/>
                </a:ext>
              </a:extLst>
            </p:cNvPr>
            <p:cNvGrpSpPr/>
            <p:nvPr/>
          </p:nvGrpSpPr>
          <p:grpSpPr>
            <a:xfrm>
              <a:off x="7440162" y="3441900"/>
              <a:ext cx="1733256" cy="1709409"/>
              <a:chOff x="7440162" y="3441900"/>
              <a:chExt cx="1733256" cy="1709409"/>
            </a:xfrm>
          </p:grpSpPr>
          <p:pic>
            <p:nvPicPr>
              <p:cNvPr id="18" name="그림 17" descr="휴대 전화, 스크린샷, 휴대용 통신 장치, 모바일 기기이(가) 표시된 사진&#10;&#10;자동 생성된 설명">
                <a:extLst>
                  <a:ext uri="{FF2B5EF4-FFF2-40B4-BE49-F238E27FC236}">
                    <a16:creationId xmlns:a16="http://schemas.microsoft.com/office/drawing/2014/main" id="{D13360A0-581D-A7BD-FA10-ABD60FEDBB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7819" t="34392" r="45876" b="38343"/>
              <a:stretch/>
            </p:blipFill>
            <p:spPr>
              <a:xfrm>
                <a:off x="7440162" y="3441900"/>
                <a:ext cx="1714425" cy="1709409"/>
              </a:xfrm>
              <a:custGeom>
                <a:avLst/>
                <a:gdLst>
                  <a:gd name="connsiteX0" fmla="*/ 633648 w 1267296"/>
                  <a:gd name="connsiteY0" fmla="*/ 0 h 1192046"/>
                  <a:gd name="connsiteX1" fmla="*/ 1267296 w 1267296"/>
                  <a:gd name="connsiteY1" fmla="*/ 596023 h 1192046"/>
                  <a:gd name="connsiteX2" fmla="*/ 633648 w 1267296"/>
                  <a:gd name="connsiteY2" fmla="*/ 1192046 h 1192046"/>
                  <a:gd name="connsiteX3" fmla="*/ 0 w 1267296"/>
                  <a:gd name="connsiteY3" fmla="*/ 596023 h 1192046"/>
                  <a:gd name="connsiteX4" fmla="*/ 633648 w 1267296"/>
                  <a:gd name="connsiteY4" fmla="*/ 0 h 1192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7296" h="1192046">
                    <a:moveTo>
                      <a:pt x="633648" y="0"/>
                    </a:moveTo>
                    <a:cubicBezTo>
                      <a:pt x="983602" y="0"/>
                      <a:pt x="1267296" y="266849"/>
                      <a:pt x="1267296" y="596023"/>
                    </a:cubicBezTo>
                    <a:cubicBezTo>
                      <a:pt x="1267296" y="925197"/>
                      <a:pt x="983602" y="1192046"/>
                      <a:pt x="633648" y="1192046"/>
                    </a:cubicBezTo>
                    <a:cubicBezTo>
                      <a:pt x="283694" y="1192046"/>
                      <a:pt x="0" y="925197"/>
                      <a:pt x="0" y="596023"/>
                    </a:cubicBezTo>
                    <a:cubicBezTo>
                      <a:pt x="0" y="266849"/>
                      <a:pt x="283694" y="0"/>
                      <a:pt x="633648" y="0"/>
                    </a:cubicBezTo>
                    <a:close/>
                  </a:path>
                </a:pathLst>
              </a:cu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3CAF6B-9FD4-FD71-1080-4183696F689C}"/>
                  </a:ext>
                </a:extLst>
              </p:cNvPr>
              <p:cNvSpPr/>
              <p:nvPr/>
            </p:nvSpPr>
            <p:spPr>
              <a:xfrm>
                <a:off x="8265876" y="4056018"/>
                <a:ext cx="907542" cy="27044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래픽 14" descr="돋보기 단색으로 채워진">
              <a:extLst>
                <a:ext uri="{FF2B5EF4-FFF2-40B4-BE49-F238E27FC236}">
                  <a16:creationId xmlns:a16="http://schemas.microsoft.com/office/drawing/2014/main" id="{7B770245-0822-2D12-9FAE-6EB3CC8F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438779">
              <a:off x="6627741" y="3108384"/>
              <a:ext cx="3021502" cy="306202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03B0AC-B611-8644-6849-F6AB5527854F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19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951943"/>
            <a:ext cx="3322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EBE3E-7F53-DD58-11A9-1B5CE553D246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559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33">
            <a:extLst>
              <a:ext uri="{FF2B5EF4-FFF2-40B4-BE49-F238E27FC236}">
                <a16:creationId xmlns:a16="http://schemas.microsoft.com/office/drawing/2014/main" id="{A4C4F213-9B6B-E9D3-B1CA-9835CBB3273D}"/>
              </a:ext>
            </a:extLst>
          </p:cNvPr>
          <p:cNvSpPr/>
          <p:nvPr/>
        </p:nvSpPr>
        <p:spPr>
          <a:xfrm>
            <a:off x="1973900" y="3220663"/>
            <a:ext cx="1596714" cy="2897682"/>
          </a:xfrm>
          <a:prstGeom prst="roundRect">
            <a:avLst>
              <a:gd name="adj" fmla="val 881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모서리가 둥근 직사각형 1028">
            <a:extLst>
              <a:ext uri="{FF2B5EF4-FFF2-40B4-BE49-F238E27FC236}">
                <a16:creationId xmlns:a16="http://schemas.microsoft.com/office/drawing/2014/main" id="{C177ADA3-48ED-D269-C855-D8BAC8A4B278}"/>
              </a:ext>
            </a:extLst>
          </p:cNvPr>
          <p:cNvSpPr/>
          <p:nvPr/>
        </p:nvSpPr>
        <p:spPr>
          <a:xfrm>
            <a:off x="9849685" y="1774371"/>
            <a:ext cx="1856473" cy="4327543"/>
          </a:xfrm>
          <a:prstGeom prst="roundRect">
            <a:avLst>
              <a:gd name="adj" fmla="val 881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517041" y="660826"/>
            <a:ext cx="11189117" cy="26451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487976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423523" y="931965"/>
            <a:ext cx="3322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아키텍처 디자인</a:t>
            </a:r>
          </a:p>
        </p:txBody>
      </p:sp>
      <p:sp>
        <p:nvSpPr>
          <p:cNvPr id="3" name="모서리가 둥근 직사각형 1074">
            <a:extLst>
              <a:ext uri="{FF2B5EF4-FFF2-40B4-BE49-F238E27FC236}">
                <a16:creationId xmlns:a16="http://schemas.microsoft.com/office/drawing/2014/main" id="{FC0AD8C2-3D47-B3BC-459A-349A6C01F2CF}"/>
              </a:ext>
            </a:extLst>
          </p:cNvPr>
          <p:cNvSpPr/>
          <p:nvPr/>
        </p:nvSpPr>
        <p:spPr>
          <a:xfrm>
            <a:off x="3570615" y="1696245"/>
            <a:ext cx="2511398" cy="589684"/>
          </a:xfrm>
          <a:prstGeom prst="roundRect">
            <a:avLst>
              <a:gd name="adj" fmla="val 881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모서리가 둥근 직사각형 1068">
            <a:extLst>
              <a:ext uri="{FF2B5EF4-FFF2-40B4-BE49-F238E27FC236}">
                <a16:creationId xmlns:a16="http://schemas.microsoft.com/office/drawing/2014/main" id="{83E3E7BD-DC89-7219-9BE1-00B72C56E960}"/>
              </a:ext>
            </a:extLst>
          </p:cNvPr>
          <p:cNvSpPr/>
          <p:nvPr/>
        </p:nvSpPr>
        <p:spPr>
          <a:xfrm>
            <a:off x="7115217" y="1696245"/>
            <a:ext cx="1591981" cy="589684"/>
          </a:xfrm>
          <a:prstGeom prst="roundRect">
            <a:avLst>
              <a:gd name="adj" fmla="val 881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모서리가 둥근 직사각형 32">
            <a:extLst>
              <a:ext uri="{FF2B5EF4-FFF2-40B4-BE49-F238E27FC236}">
                <a16:creationId xmlns:a16="http://schemas.microsoft.com/office/drawing/2014/main" id="{E23B0E98-30EE-3AAA-D9C0-FDAAEDADD95B}"/>
              </a:ext>
            </a:extLst>
          </p:cNvPr>
          <p:cNvSpPr/>
          <p:nvPr/>
        </p:nvSpPr>
        <p:spPr>
          <a:xfrm>
            <a:off x="4590737" y="3220663"/>
            <a:ext cx="4141714" cy="2897682"/>
          </a:xfrm>
          <a:prstGeom prst="roundRect">
            <a:avLst>
              <a:gd name="adj" fmla="val 881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2A4FB7-4F6A-C49C-769A-09C17DC7F1CD}"/>
              </a:ext>
            </a:extLst>
          </p:cNvPr>
          <p:cNvGrpSpPr/>
          <p:nvPr/>
        </p:nvGrpSpPr>
        <p:grpSpPr>
          <a:xfrm>
            <a:off x="423523" y="4035738"/>
            <a:ext cx="786157" cy="1076502"/>
            <a:chOff x="876389" y="2605277"/>
            <a:chExt cx="786157" cy="1076502"/>
          </a:xfrm>
        </p:grpSpPr>
        <p:pic>
          <p:nvPicPr>
            <p:cNvPr id="12" name="그림 1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2C58479-55D0-5DE6-1018-044005890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07" y="2605277"/>
              <a:ext cx="692639" cy="69263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C1250-50FF-D17B-077E-241CCE02EFFC}"/>
                </a:ext>
              </a:extLst>
            </p:cNvPr>
            <p:cNvSpPr txBox="1"/>
            <p:nvPr/>
          </p:nvSpPr>
          <p:spPr>
            <a:xfrm>
              <a:off x="876389" y="3312447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</a:t>
              </a:r>
            </a:p>
          </p:txBody>
        </p:sp>
      </p:grpSp>
      <p:pic>
        <p:nvPicPr>
          <p:cNvPr id="14" name="Picture 8" descr="React Native 동적 이미지 추가 방법">
            <a:extLst>
              <a:ext uri="{FF2B5EF4-FFF2-40B4-BE49-F238E27FC236}">
                <a16:creationId xmlns:a16="http://schemas.microsoft.com/office/drawing/2014/main" id="{26331880-8D6E-0E74-1821-43A6FBA6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384" y="5107170"/>
            <a:ext cx="686904" cy="6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한쪽 모서리가 잘린 사각형 13">
            <a:extLst>
              <a:ext uri="{FF2B5EF4-FFF2-40B4-BE49-F238E27FC236}">
                <a16:creationId xmlns:a16="http://schemas.microsoft.com/office/drawing/2014/main" id="{8079A60B-8BD4-3D84-1B10-FE17971FE51D}"/>
              </a:ext>
            </a:extLst>
          </p:cNvPr>
          <p:cNvSpPr/>
          <p:nvPr/>
        </p:nvSpPr>
        <p:spPr>
          <a:xfrm rot="10800000" flipH="1">
            <a:off x="2161376" y="3400749"/>
            <a:ext cx="1268922" cy="2521079"/>
          </a:xfrm>
          <a:prstGeom prst="snip1Rect">
            <a:avLst/>
          </a:prstGeom>
          <a:noFill/>
          <a:ln w="25400">
            <a:solidFill>
              <a:srgbClr val="016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200718-C1FD-75AB-AB65-40A5FDD91B5C}"/>
              </a:ext>
            </a:extLst>
          </p:cNvPr>
          <p:cNvSpPr txBox="1"/>
          <p:nvPr/>
        </p:nvSpPr>
        <p:spPr>
          <a:xfrm>
            <a:off x="2160602" y="61493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 err="1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프론트엔드</a:t>
            </a:r>
            <a:endParaRPr kumimoji="1" lang="ko-KR" altLang="en-US" b="1" i="1" dirty="0">
              <a:solidFill>
                <a:srgbClr val="01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22D090A4-CF00-288A-7AAA-018C37D5C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3512" y="1797781"/>
            <a:ext cx="2045604" cy="452760"/>
          </a:xfrm>
          <a:prstGeom prst="rect">
            <a:avLst/>
          </a:prstGeom>
        </p:spPr>
      </p:pic>
      <p:sp>
        <p:nvSpPr>
          <p:cNvPr id="19" name="한쪽 모서리가 잘린 사각형 20">
            <a:extLst>
              <a:ext uri="{FF2B5EF4-FFF2-40B4-BE49-F238E27FC236}">
                <a16:creationId xmlns:a16="http://schemas.microsoft.com/office/drawing/2014/main" id="{E3A4565F-C25B-23D5-3DD2-C32705CADB8D}"/>
              </a:ext>
            </a:extLst>
          </p:cNvPr>
          <p:cNvSpPr/>
          <p:nvPr/>
        </p:nvSpPr>
        <p:spPr>
          <a:xfrm rot="10800000" flipH="1">
            <a:off x="5093963" y="3423258"/>
            <a:ext cx="3471672" cy="2521079"/>
          </a:xfrm>
          <a:prstGeom prst="snip1Rect">
            <a:avLst/>
          </a:prstGeom>
          <a:noFill/>
          <a:ln w="25400">
            <a:solidFill>
              <a:srgbClr val="016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5EF41-F3E7-E4A7-CE4F-4AD2A5EE9264}"/>
              </a:ext>
            </a:extLst>
          </p:cNvPr>
          <p:cNvSpPr txBox="1"/>
          <p:nvPr/>
        </p:nvSpPr>
        <p:spPr>
          <a:xfrm>
            <a:off x="6266293" y="618805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 err="1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백엔드</a:t>
            </a:r>
            <a:endParaRPr kumimoji="1" lang="ko-KR" altLang="en-US" b="1" i="1" dirty="0">
              <a:solidFill>
                <a:srgbClr val="01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DE245D-928C-6C15-D98C-0F435FB36435}"/>
              </a:ext>
            </a:extLst>
          </p:cNvPr>
          <p:cNvSpPr txBox="1"/>
          <p:nvPr/>
        </p:nvSpPr>
        <p:spPr>
          <a:xfrm>
            <a:off x="3970891" y="2273788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이미지 저장소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351207-62A3-095E-41EB-82268C1C2204}"/>
              </a:ext>
            </a:extLst>
          </p:cNvPr>
          <p:cNvCxnSpPr>
            <a:cxnSpLocks/>
          </p:cNvCxnSpPr>
          <p:nvPr/>
        </p:nvCxnSpPr>
        <p:spPr>
          <a:xfrm>
            <a:off x="1307500" y="4497300"/>
            <a:ext cx="684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9">
            <a:extLst>
              <a:ext uri="{FF2B5EF4-FFF2-40B4-BE49-F238E27FC236}">
                <a16:creationId xmlns:a16="http://schemas.microsoft.com/office/drawing/2014/main" id="{A4B38A3E-E616-2DD1-6BB2-A4C519B31391}"/>
              </a:ext>
            </a:extLst>
          </p:cNvPr>
          <p:cNvCxnSpPr>
            <a:cxnSpLocks/>
            <a:stCxn id="3" idx="1"/>
            <a:endCxn id="6" idx="0"/>
          </p:cNvCxnSpPr>
          <p:nvPr/>
        </p:nvCxnSpPr>
        <p:spPr>
          <a:xfrm rot="10800000" flipV="1">
            <a:off x="2772257" y="1991087"/>
            <a:ext cx="798358" cy="1229576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4" descr="Cloud server - Free computer icons">
            <a:extLst>
              <a:ext uri="{FF2B5EF4-FFF2-40B4-BE49-F238E27FC236}">
                <a16:creationId xmlns:a16="http://schemas.microsoft.com/office/drawing/2014/main" id="{AD6B5C86-0297-5330-52CC-4475D7B7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92" y="3843991"/>
            <a:ext cx="1022674" cy="102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31FA11C-5BA9-64C5-4C51-2ED1BD3C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971" y="4985229"/>
            <a:ext cx="892315" cy="3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0" descr="aws ec2&quot; Icon - Download for free – Iconduck">
            <a:extLst>
              <a:ext uri="{FF2B5EF4-FFF2-40B4-BE49-F238E27FC236}">
                <a16:creationId xmlns:a16="http://schemas.microsoft.com/office/drawing/2014/main" id="{97F90C00-1E0A-DD5B-6854-28505CCC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398" y="3313338"/>
            <a:ext cx="367903" cy="4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한쪽 모서리가 잘린 사각형 43">
            <a:extLst>
              <a:ext uri="{FF2B5EF4-FFF2-40B4-BE49-F238E27FC236}">
                <a16:creationId xmlns:a16="http://schemas.microsoft.com/office/drawing/2014/main" id="{AFBD88C2-A830-8913-0B63-02EED1A985FA}"/>
              </a:ext>
            </a:extLst>
          </p:cNvPr>
          <p:cNvSpPr/>
          <p:nvPr/>
        </p:nvSpPr>
        <p:spPr>
          <a:xfrm flipH="1">
            <a:off x="6859630" y="3634035"/>
            <a:ext cx="1582437" cy="666984"/>
          </a:xfrm>
          <a:prstGeom prst="snip1Rect">
            <a:avLst/>
          </a:prstGeom>
          <a:noFill/>
          <a:ln w="25400">
            <a:solidFill>
              <a:srgbClr val="016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8" name="꺾인 연결선[E] 45">
            <a:extLst>
              <a:ext uri="{FF2B5EF4-FFF2-40B4-BE49-F238E27FC236}">
                <a16:creationId xmlns:a16="http://schemas.microsoft.com/office/drawing/2014/main" id="{9033483D-AF8E-815C-1A29-1BB288713EF6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6082013" y="1991087"/>
            <a:ext cx="579581" cy="1229576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36" descr="데이터 베이스 - 무료 과학 기술개 아이콘">
            <a:extLst>
              <a:ext uri="{FF2B5EF4-FFF2-40B4-BE49-F238E27FC236}">
                <a16:creationId xmlns:a16="http://schemas.microsoft.com/office/drawing/2014/main" id="{6318DE5C-BF6C-AE13-31FC-AF2E5EAF0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920" y="3739430"/>
            <a:ext cx="432395" cy="43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06BC336-ED00-9618-AA8D-71AF7995C440}"/>
              </a:ext>
            </a:extLst>
          </p:cNvPr>
          <p:cNvSpPr txBox="1"/>
          <p:nvPr/>
        </p:nvSpPr>
        <p:spPr>
          <a:xfrm>
            <a:off x="6959175" y="378286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DB</a:t>
            </a:r>
          </a:p>
        </p:txBody>
      </p:sp>
      <p:sp>
        <p:nvSpPr>
          <p:cNvPr id="31" name="한쪽 모서리가 잘린 사각형 47">
            <a:extLst>
              <a:ext uri="{FF2B5EF4-FFF2-40B4-BE49-F238E27FC236}">
                <a16:creationId xmlns:a16="http://schemas.microsoft.com/office/drawing/2014/main" id="{6907CA26-65C2-331C-3EE8-028A5CB55907}"/>
              </a:ext>
            </a:extLst>
          </p:cNvPr>
          <p:cNvSpPr/>
          <p:nvPr/>
        </p:nvSpPr>
        <p:spPr>
          <a:xfrm flipH="1">
            <a:off x="6859631" y="4806148"/>
            <a:ext cx="1582436" cy="666984"/>
          </a:xfrm>
          <a:prstGeom prst="snip1Rect">
            <a:avLst/>
          </a:prstGeom>
          <a:noFill/>
          <a:ln w="25400">
            <a:solidFill>
              <a:srgbClr val="016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2" name="Picture 38" descr="TensorFlow Lite | 휴대기기 및 에지 기기용 ML">
            <a:extLst>
              <a:ext uri="{FF2B5EF4-FFF2-40B4-BE49-F238E27FC236}">
                <a16:creationId xmlns:a16="http://schemas.microsoft.com/office/drawing/2014/main" id="{C6DE54B8-26BB-4921-88D9-6E5B3890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24" y="4892380"/>
            <a:ext cx="947199" cy="4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307FFA-FB21-82CF-BC5B-2B249B61B028}"/>
              </a:ext>
            </a:extLst>
          </p:cNvPr>
          <p:cNvSpPr txBox="1"/>
          <p:nvPr/>
        </p:nvSpPr>
        <p:spPr>
          <a:xfrm>
            <a:off x="6947954" y="498696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ML</a:t>
            </a:r>
            <a:endParaRPr kumimoji="1"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C2BC92-96A3-9AA0-EF72-114E69D093B6}"/>
              </a:ext>
            </a:extLst>
          </p:cNvPr>
          <p:cNvCxnSpPr>
            <a:cxnSpLocks/>
          </p:cNvCxnSpPr>
          <p:nvPr/>
        </p:nvCxnSpPr>
        <p:spPr>
          <a:xfrm>
            <a:off x="3571899" y="4505382"/>
            <a:ext cx="10152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84F01C-23B9-EA0D-AD12-50CEB4109E20}"/>
              </a:ext>
            </a:extLst>
          </p:cNvPr>
          <p:cNvSpPr txBox="1"/>
          <p:nvPr/>
        </p:nvSpPr>
        <p:spPr>
          <a:xfrm>
            <a:off x="10250317" y="6172315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학습</a:t>
            </a:r>
          </a:p>
        </p:txBody>
      </p:sp>
      <p:pic>
        <p:nvPicPr>
          <p:cNvPr id="37" name="Picture 40" descr="chat gpt logo | MotionGraphicPlus">
            <a:extLst>
              <a:ext uri="{FF2B5EF4-FFF2-40B4-BE49-F238E27FC236}">
                <a16:creationId xmlns:a16="http://schemas.microsoft.com/office/drawing/2014/main" id="{4334C4B8-D54B-2113-D537-466FED8F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00" y="1750621"/>
            <a:ext cx="1408166" cy="4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564D597-C682-A770-D245-2869A899784D}"/>
              </a:ext>
            </a:extLst>
          </p:cNvPr>
          <p:cNvCxnSpPr>
            <a:cxnSpLocks/>
          </p:cNvCxnSpPr>
          <p:nvPr/>
        </p:nvCxnSpPr>
        <p:spPr>
          <a:xfrm>
            <a:off x="7927117" y="2743448"/>
            <a:ext cx="0" cy="4772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한쪽 모서리가 잘린 사각형 1042">
            <a:extLst>
              <a:ext uri="{FF2B5EF4-FFF2-40B4-BE49-F238E27FC236}">
                <a16:creationId xmlns:a16="http://schemas.microsoft.com/office/drawing/2014/main" id="{72D9A358-01CA-297C-29BD-8C4715CB6FA2}"/>
              </a:ext>
            </a:extLst>
          </p:cNvPr>
          <p:cNvSpPr/>
          <p:nvPr/>
        </p:nvSpPr>
        <p:spPr>
          <a:xfrm rot="10800000" flipH="1">
            <a:off x="9973075" y="1934802"/>
            <a:ext cx="1609689" cy="1101067"/>
          </a:xfrm>
          <a:prstGeom prst="snip1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05BC5B-5D8B-34D3-2BEE-C0B0D700130E}"/>
              </a:ext>
            </a:extLst>
          </p:cNvPr>
          <p:cNvSpPr txBox="1"/>
          <p:nvPr/>
        </p:nvSpPr>
        <p:spPr>
          <a:xfrm>
            <a:off x="7384780" y="229081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생성형 </a:t>
            </a:r>
            <a:r>
              <a:rPr kumimoji="1" lang="en-US" altLang="ko-KR" b="1" i="1" dirty="0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</a:t>
            </a:r>
            <a:endParaRPr kumimoji="1" lang="ko-KR" altLang="en-US" b="1" i="1" dirty="0">
              <a:solidFill>
                <a:srgbClr val="01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AD7503F-F96C-D507-1350-915E68C966AB}"/>
              </a:ext>
            </a:extLst>
          </p:cNvPr>
          <p:cNvCxnSpPr>
            <a:cxnSpLocks/>
          </p:cNvCxnSpPr>
          <p:nvPr/>
        </p:nvCxnSpPr>
        <p:spPr>
          <a:xfrm flipV="1">
            <a:off x="8623141" y="5124339"/>
            <a:ext cx="1217019" cy="1523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6" descr="Data processing - Free files and folders icons">
            <a:extLst>
              <a:ext uri="{FF2B5EF4-FFF2-40B4-BE49-F238E27FC236}">
                <a16:creationId xmlns:a16="http://schemas.microsoft.com/office/drawing/2014/main" id="{8704D7CC-F0A9-A308-AD2A-30C4C2C1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137" y="2320039"/>
            <a:ext cx="568780" cy="5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BF01EC-9EE6-BB54-59DB-0AEF28EEBE56}"/>
              </a:ext>
            </a:extLst>
          </p:cNvPr>
          <p:cNvSpPr txBox="1"/>
          <p:nvPr/>
        </p:nvSpPr>
        <p:spPr>
          <a:xfrm>
            <a:off x="10206079" y="2008945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kumimoji="1"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endParaRPr kumimoji="1"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4" name="한쪽 모서리가 잘린 사각형 1045">
            <a:extLst>
              <a:ext uri="{FF2B5EF4-FFF2-40B4-BE49-F238E27FC236}">
                <a16:creationId xmlns:a16="http://schemas.microsoft.com/office/drawing/2014/main" id="{CD036609-BB23-523D-B7D0-15F16183E57E}"/>
              </a:ext>
            </a:extLst>
          </p:cNvPr>
          <p:cNvSpPr/>
          <p:nvPr/>
        </p:nvSpPr>
        <p:spPr>
          <a:xfrm rot="10800000" flipH="1">
            <a:off x="9971420" y="3313338"/>
            <a:ext cx="1609689" cy="1101067"/>
          </a:xfrm>
          <a:prstGeom prst="snip1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7" name="한쪽 모서리가 잘린 사각형 1048">
            <a:extLst>
              <a:ext uri="{FF2B5EF4-FFF2-40B4-BE49-F238E27FC236}">
                <a16:creationId xmlns:a16="http://schemas.microsoft.com/office/drawing/2014/main" id="{5A842590-2CF4-820F-FE63-10DA1972A76A}"/>
              </a:ext>
            </a:extLst>
          </p:cNvPr>
          <p:cNvSpPr/>
          <p:nvPr/>
        </p:nvSpPr>
        <p:spPr>
          <a:xfrm rot="10800000" flipH="1">
            <a:off x="9971420" y="4743520"/>
            <a:ext cx="1609689" cy="1101067"/>
          </a:xfrm>
          <a:prstGeom prst="snip1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3C3C89-6851-E75A-1522-9CA1C4BDCA56}"/>
              </a:ext>
            </a:extLst>
          </p:cNvPr>
          <p:cNvSpPr txBox="1"/>
          <p:nvPr/>
        </p:nvSpPr>
        <p:spPr>
          <a:xfrm>
            <a:off x="10262183" y="4843372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및 변환</a:t>
            </a:r>
          </a:p>
        </p:txBody>
      </p:sp>
      <p:pic>
        <p:nvPicPr>
          <p:cNvPr id="49" name="Picture 52" descr="Machine learning - Free electronics icons">
            <a:extLst>
              <a:ext uri="{FF2B5EF4-FFF2-40B4-BE49-F238E27FC236}">
                <a16:creationId xmlns:a16="http://schemas.microsoft.com/office/drawing/2014/main" id="{A3311B6C-41DB-B85B-8A63-B79A926DD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125" y="5139578"/>
            <a:ext cx="568800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BE86475-5C9B-9CC1-D9E6-C99CDA23E920}"/>
              </a:ext>
            </a:extLst>
          </p:cNvPr>
          <p:cNvCxnSpPr>
            <a:cxnSpLocks/>
          </p:cNvCxnSpPr>
          <p:nvPr/>
        </p:nvCxnSpPr>
        <p:spPr>
          <a:xfrm>
            <a:off x="10776262" y="4445179"/>
            <a:ext cx="0" cy="272409"/>
          </a:xfrm>
          <a:prstGeom prst="straightConnector1">
            <a:avLst/>
          </a:prstGeom>
          <a:ln w="47625">
            <a:solidFill>
              <a:schemeClr val="tx1">
                <a:alpha val="2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DE66B73-E0BE-B952-2865-2E6CD4252562}"/>
              </a:ext>
            </a:extLst>
          </p:cNvPr>
          <p:cNvSpPr txBox="1"/>
          <p:nvPr/>
        </p:nvSpPr>
        <p:spPr>
          <a:xfrm>
            <a:off x="10195816" y="3396648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</a:t>
            </a:r>
            <a:r>
              <a:rPr kumimoji="1"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파인튜닝</a:t>
            </a:r>
            <a:endParaRPr kumimoji="1"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6" name="Picture 48" descr="Fine-Tuning Icons - Free SVG &amp; PNG Fine-Tuning Images - Noun Project">
            <a:extLst>
              <a:ext uri="{FF2B5EF4-FFF2-40B4-BE49-F238E27FC236}">
                <a16:creationId xmlns:a16="http://schemas.microsoft.com/office/drawing/2014/main" id="{488A459B-CB37-00AA-B4C0-77E89C93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126" y="3736681"/>
            <a:ext cx="568800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래픽 58" descr="스마트폰 윤곽선">
            <a:extLst>
              <a:ext uri="{FF2B5EF4-FFF2-40B4-BE49-F238E27FC236}">
                <a16:creationId xmlns:a16="http://schemas.microsoft.com/office/drawing/2014/main" id="{13511E20-1E72-E22F-C3ED-6D672355FB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32417" y="3720076"/>
            <a:ext cx="914400" cy="914400"/>
          </a:xfrm>
          <a:prstGeom prst="rect">
            <a:avLst/>
          </a:prstGeom>
        </p:spPr>
      </p:pic>
      <p:pic>
        <p:nvPicPr>
          <p:cNvPr id="62" name="그래픽 61" descr="두 번 탭 제스처 윤곽선">
            <a:extLst>
              <a:ext uri="{FF2B5EF4-FFF2-40B4-BE49-F238E27FC236}">
                <a16:creationId xmlns:a16="http://schemas.microsoft.com/office/drawing/2014/main" id="{52901DD0-F25A-EEDA-7446-2319D1E745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2600370" y="4258161"/>
            <a:ext cx="646447" cy="646447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12E859-372E-DABE-0ABB-ECE83EA3A46E}"/>
              </a:ext>
            </a:extLst>
          </p:cNvPr>
          <p:cNvCxnSpPr>
            <a:cxnSpLocks/>
          </p:cNvCxnSpPr>
          <p:nvPr/>
        </p:nvCxnSpPr>
        <p:spPr>
          <a:xfrm>
            <a:off x="10790012" y="3035869"/>
            <a:ext cx="0" cy="272409"/>
          </a:xfrm>
          <a:prstGeom prst="straightConnector1">
            <a:avLst/>
          </a:prstGeom>
          <a:ln w="47625">
            <a:solidFill>
              <a:schemeClr val="tx1">
                <a:alpha val="2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BDD496-F116-ECA8-C543-D48732733C91}"/>
              </a:ext>
            </a:extLst>
          </p:cNvPr>
          <p:cNvSpPr txBox="1"/>
          <p:nvPr/>
        </p:nvSpPr>
        <p:spPr>
          <a:xfrm>
            <a:off x="9085513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740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A52C8-B0EA-FDB0-9C13-F97E8CB1B6C7}"/>
              </a:ext>
            </a:extLst>
          </p:cNvPr>
          <p:cNvSpPr txBox="1"/>
          <p:nvPr/>
        </p:nvSpPr>
        <p:spPr>
          <a:xfrm>
            <a:off x="987815" y="981075"/>
            <a:ext cx="1800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pic>
        <p:nvPicPr>
          <p:cNvPr id="2" name="Picture 40" descr="chat gpt logo | MotionGraphicPlus">
            <a:extLst>
              <a:ext uri="{FF2B5EF4-FFF2-40B4-BE49-F238E27FC236}">
                <a16:creationId xmlns:a16="http://schemas.microsoft.com/office/drawing/2014/main" id="{A535C912-03BF-40F2-995B-ABB127963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19"/>
          <a:stretch/>
        </p:blipFill>
        <p:spPr bwMode="auto">
          <a:xfrm>
            <a:off x="1638282" y="1862488"/>
            <a:ext cx="1099171" cy="102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3EAED4-AB3E-1EB5-1FC9-20D7FBC874C7}"/>
              </a:ext>
            </a:extLst>
          </p:cNvPr>
          <p:cNvSpPr txBox="1"/>
          <p:nvPr/>
        </p:nvSpPr>
        <p:spPr>
          <a:xfrm>
            <a:off x="2788040" y="2053267"/>
            <a:ext cx="776567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생성형 </a:t>
            </a:r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</a:t>
            </a:r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어떻게 부가가치를 창출할 수 있을까</a:t>
            </a:r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8704B-D008-3A05-99BA-A075011CDE14}"/>
              </a:ext>
            </a:extLst>
          </p:cNvPr>
          <p:cNvSpPr txBox="1"/>
          <p:nvPr/>
        </p:nvSpPr>
        <p:spPr>
          <a:xfrm>
            <a:off x="932399" y="4405891"/>
            <a:ext cx="10331345" cy="1584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생성형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 행동의 자동화</a:t>
            </a:r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라는 측면에서 보았을 때 </a:t>
            </a:r>
            <a:r>
              <a:rPr lang="ko-KR" altLang="en-US" dirty="0" err="1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원클릭</a:t>
            </a:r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구매</a:t>
            </a:r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오늘의 </a:t>
            </a:r>
            <a:r>
              <a:rPr lang="ko-KR" altLang="en-US" dirty="0" err="1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레포트</a:t>
            </a:r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생성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등과 같은 기능을 통해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사람이 직접 하기 번거로운 것들을 대신 해줄 수 있음을 확인하였다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추후 생성형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프롬프트에게 더 많은 정보를 제공함으로써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sz="1600" u="sng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가전과 연계한 더 수준 높은 자동화 서비스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만들 수 있는 </a:t>
            </a:r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가능성을 확인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하였다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highlight>
                <a:srgbClr val="00695C"/>
              </a:highligh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ts val="3000"/>
              </a:lnSpc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FE954-EFC8-735D-A3FA-E419BD36DF0B}"/>
              </a:ext>
            </a:extLst>
          </p:cNvPr>
          <p:cNvSpPr txBox="1"/>
          <p:nvPr/>
        </p:nvSpPr>
        <p:spPr>
          <a:xfrm>
            <a:off x="3396713" y="3079586"/>
            <a:ext cx="528148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행동의 자동화</a:t>
            </a:r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961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BA52C8-B0EA-FDB0-9C13-F97E8CB1B6C7}"/>
              </a:ext>
            </a:extLst>
          </p:cNvPr>
          <p:cNvSpPr txBox="1"/>
          <p:nvPr/>
        </p:nvSpPr>
        <p:spPr>
          <a:xfrm>
            <a:off x="2003620" y="619543"/>
            <a:ext cx="8184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END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OF DOCUMENT</a:t>
            </a:r>
            <a:endParaRPr lang="ko-KR" altLang="en-US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C0B3B4-976D-C0AA-4749-4C1CF4905C3A}"/>
              </a:ext>
            </a:extLst>
          </p:cNvPr>
          <p:cNvSpPr txBox="1"/>
          <p:nvPr/>
        </p:nvSpPr>
        <p:spPr>
          <a:xfrm>
            <a:off x="1259123" y="4640842"/>
            <a:ext cx="9673754" cy="277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GitHub: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https://github.com/BloomMate</a:t>
            </a: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Notion: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https://bloommate.notion.site/About-BloomMate-4a8d8dfca7ed4ef9937b4f1641e0a53d?pvs=4</a:t>
            </a: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Project Blog(ENG): 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https://medium.com/@akainoo/bloommate-project-blog-f7e30e2f57ff</a:t>
            </a: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Youtube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https://bit.ly/3TfwCbd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9DB4E8B9-3ECA-31BA-5EF7-7A2BB4587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47" y="2046338"/>
            <a:ext cx="1998706" cy="1998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B3CD38-E24E-9628-16F9-B5BF6A98D507}"/>
              </a:ext>
            </a:extLst>
          </p:cNvPr>
          <p:cNvSpPr txBox="1"/>
          <p:nvPr/>
        </p:nvSpPr>
        <p:spPr>
          <a:xfrm>
            <a:off x="633026" y="1532299"/>
            <a:ext cx="1092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안드로이드용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APK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 다운로드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70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2811AC-7066-6424-50CA-4AB6E2389529}"/>
              </a:ext>
            </a:extLst>
          </p:cNvPr>
          <p:cNvSpPr/>
          <p:nvPr/>
        </p:nvSpPr>
        <p:spPr>
          <a:xfrm>
            <a:off x="1" y="0"/>
            <a:ext cx="2788040" cy="6857999"/>
          </a:xfrm>
          <a:prstGeom prst="rect">
            <a:avLst/>
          </a:prstGeom>
          <a:solidFill>
            <a:schemeClr val="accent6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3686175" y="681110"/>
            <a:ext cx="748058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361844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8FF97-07FD-2436-8D26-38CD6C573B44}"/>
              </a:ext>
            </a:extLst>
          </p:cNvPr>
          <p:cNvSpPr txBox="1"/>
          <p:nvPr/>
        </p:nvSpPr>
        <p:spPr>
          <a:xfrm>
            <a:off x="493908" y="1295545"/>
            <a:ext cx="1800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 분석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DE958D-AA77-2D7F-A297-EA63D7ED8E6E}"/>
              </a:ext>
            </a:extLst>
          </p:cNvPr>
          <p:cNvGrpSpPr/>
          <p:nvPr/>
        </p:nvGrpSpPr>
        <p:grpSpPr>
          <a:xfrm>
            <a:off x="3638549" y="895712"/>
            <a:ext cx="7625195" cy="2356000"/>
            <a:chOff x="3638549" y="895712"/>
            <a:chExt cx="7625195" cy="2356000"/>
          </a:xfrm>
        </p:grpSpPr>
        <p:pic>
          <p:nvPicPr>
            <p:cNvPr id="6" name="그림 5" descr="옥수수밭에 있는 머리를 땋은 아이">
              <a:extLst>
                <a:ext uri="{FF2B5EF4-FFF2-40B4-BE49-F238E27FC236}">
                  <a16:creationId xmlns:a16="http://schemas.microsoft.com/office/drawing/2014/main" id="{EF7248B4-42D4-E51A-8BF9-910E64AAC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9" b="30648"/>
            <a:stretch/>
          </p:blipFill>
          <p:spPr>
            <a:xfrm>
              <a:off x="3686175" y="895712"/>
              <a:ext cx="3581400" cy="12000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87CF6B-5DCF-AD3E-B63F-1E8E4F8C46FB}"/>
                </a:ext>
              </a:extLst>
            </p:cNvPr>
            <p:cNvSpPr txBox="1"/>
            <p:nvPr/>
          </p:nvSpPr>
          <p:spPr>
            <a:xfrm>
              <a:off x="3638550" y="2181225"/>
              <a:ext cx="358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69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그린 하비의 등장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FA8B78-B30F-F618-14A3-413FCF5466C0}"/>
                </a:ext>
              </a:extLst>
            </p:cNvPr>
            <p:cNvSpPr txBox="1"/>
            <p:nvPr/>
          </p:nvSpPr>
          <p:spPr>
            <a:xfrm>
              <a:off x="3638549" y="2647950"/>
              <a:ext cx="3629025" cy="584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플렌테리어에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대한 관심 증가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ts val="2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주말농장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셀프 텃밭에 대한 관심 증가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1497C0-341F-488A-6932-4B2AE5EBE90C}"/>
                </a:ext>
              </a:extLst>
            </p:cNvPr>
            <p:cNvSpPr txBox="1"/>
            <p:nvPr/>
          </p:nvSpPr>
          <p:spPr>
            <a:xfrm>
              <a:off x="7486650" y="2200275"/>
              <a:ext cx="358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rgbClr val="0069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홈가드닝</a:t>
              </a:r>
              <a:r>
                <a:rPr lang="ko-KR" altLang="en-US" sz="2000" dirty="0">
                  <a:solidFill>
                    <a:srgbClr val="0069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산업의 성장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18B99E-1E7A-414D-295C-126354317C7A}"/>
                </a:ext>
              </a:extLst>
            </p:cNvPr>
            <p:cNvSpPr txBox="1"/>
            <p:nvPr/>
          </p:nvSpPr>
          <p:spPr>
            <a:xfrm>
              <a:off x="7486649" y="2667000"/>
              <a:ext cx="3777095" cy="584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코로나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19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영향으로 반려식물의 장점 부각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ts val="2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 ’20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 전년 대비 화분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48%,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묘종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92%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매출 상승</a:t>
              </a:r>
            </a:p>
          </p:txBody>
        </p:sp>
        <p:pic>
          <p:nvPicPr>
            <p:cNvPr id="20" name="그림 19" descr="식물에 물 주는 정원사">
              <a:extLst>
                <a:ext uri="{FF2B5EF4-FFF2-40B4-BE49-F238E27FC236}">
                  <a16:creationId xmlns:a16="http://schemas.microsoft.com/office/drawing/2014/main" id="{6D66320B-1593-BD99-8A9C-C72DF3B72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78" b="22728"/>
            <a:stretch/>
          </p:blipFill>
          <p:spPr>
            <a:xfrm>
              <a:off x="7564679" y="895712"/>
              <a:ext cx="3582933" cy="12000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98BD21-0C85-6728-0888-031EFDFBA571}"/>
              </a:ext>
            </a:extLst>
          </p:cNvPr>
          <p:cNvSpPr txBox="1"/>
          <p:nvPr/>
        </p:nvSpPr>
        <p:spPr>
          <a:xfrm>
            <a:off x="3648075" y="5129398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식물재배기 시장 규모 확대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FA8E6B-F3C7-A90A-4327-ABA69C5E485F}"/>
              </a:ext>
            </a:extLst>
          </p:cNvPr>
          <p:cNvSpPr txBox="1"/>
          <p:nvPr/>
        </p:nvSpPr>
        <p:spPr>
          <a:xfrm>
            <a:off x="3648074" y="5596123"/>
            <a:ext cx="3629025" cy="84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- 2019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100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 원이던 시장 규모는 </a:t>
            </a:r>
            <a:r>
              <a:rPr lang="en-US" altLang="ko-KR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2020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600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 원이 되었고 </a:t>
            </a:r>
            <a:r>
              <a:rPr lang="en-US" altLang="ko-KR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년에는 </a:t>
            </a:r>
            <a:r>
              <a:rPr lang="en-US" altLang="ko-KR" sz="1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5000</a:t>
            </a:r>
            <a:r>
              <a:rPr lang="ko-KR" altLang="en-US" sz="1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억</a:t>
            </a:r>
            <a:r>
              <a:rPr lang="ko-KR" altLang="en-US" sz="1400" b="1" dirty="0">
                <a:solidFill>
                  <a:srgbClr val="00695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원에 </a:t>
            </a:r>
            <a:endParaRPr lang="en-US" altLang="ko-KR" sz="1400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것으로 예측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5BB6D-09E9-4F6C-E203-52465E2B7483}"/>
              </a:ext>
            </a:extLst>
          </p:cNvPr>
          <p:cNvSpPr txBox="1"/>
          <p:nvPr/>
        </p:nvSpPr>
        <p:spPr>
          <a:xfrm>
            <a:off x="7496175" y="5148448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은퇴 이후 주택 거주 선호 증가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49DC06-F38F-662B-694D-E5C2740CC0AE}"/>
              </a:ext>
            </a:extLst>
          </p:cNvPr>
          <p:cNvSpPr txBox="1"/>
          <p:nvPr/>
        </p:nvSpPr>
        <p:spPr>
          <a:xfrm>
            <a:off x="7496174" y="5615173"/>
            <a:ext cx="3777095" cy="841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- 2021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은퇴 이후 희망하는 주거공간에 대해 설문조사를 진행한 결과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다가구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전원주택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타운하우스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38%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위를 차지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68A214B-7196-7EEE-D5F3-4A05E20BD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70" b="41177"/>
          <a:stretch/>
        </p:blipFill>
        <p:spPr>
          <a:xfrm>
            <a:off x="3686175" y="3843885"/>
            <a:ext cx="3581399" cy="1200074"/>
          </a:xfrm>
          <a:prstGeom prst="rect">
            <a:avLst/>
          </a:prstGeom>
        </p:spPr>
      </p:pic>
      <p:pic>
        <p:nvPicPr>
          <p:cNvPr id="35" name="그림 34" descr="건물, 부지, 부동산, 건축물이(가) 표시된 사진&#10;&#10;자동 생성된 설명">
            <a:extLst>
              <a:ext uri="{FF2B5EF4-FFF2-40B4-BE49-F238E27FC236}">
                <a16:creationId xmlns:a16="http://schemas.microsoft.com/office/drawing/2014/main" id="{01C34A94-816E-4575-3CCE-5772766C74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6" b="19171"/>
          <a:stretch/>
        </p:blipFill>
        <p:spPr>
          <a:xfrm>
            <a:off x="7564679" y="3852455"/>
            <a:ext cx="3579988" cy="1200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228D88-2144-92DB-9749-FABE7604D09A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76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창문, 부지, 건물, 문이(가) 표시된 사진&#10;&#10;자동 생성된 설명">
            <a:extLst>
              <a:ext uri="{FF2B5EF4-FFF2-40B4-BE49-F238E27FC236}">
                <a16:creationId xmlns:a16="http://schemas.microsoft.com/office/drawing/2014/main" id="{CAF6FDD5-B635-B60F-C57E-B2D3484B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r="3807" b="13636"/>
          <a:stretch/>
        </p:blipFill>
        <p:spPr>
          <a:xfrm>
            <a:off x="0" y="4721475"/>
            <a:ext cx="3828111" cy="213652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779658" y="1203027"/>
            <a:ext cx="2804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동기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F87-3706-25F3-D600-5A6410A23F40}"/>
              </a:ext>
            </a:extLst>
          </p:cNvPr>
          <p:cNvSpPr txBox="1"/>
          <p:nvPr/>
        </p:nvSpPr>
        <p:spPr>
          <a:xfrm>
            <a:off x="2078784" y="2549774"/>
            <a:ext cx="8034431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전원생활의 꽃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셀프 텃밭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</a:t>
            </a:r>
            <a:r>
              <a:rPr lang="ko-KR" altLang="en-US" sz="24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Smart Cottage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텃밭 개념을 도입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하는 것은 어떨까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DC4FB-A243-FE23-411D-2479526B91B5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1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창문, 부지, 건물, 문이(가) 표시된 사진&#10;&#10;자동 생성된 설명">
            <a:extLst>
              <a:ext uri="{FF2B5EF4-FFF2-40B4-BE49-F238E27FC236}">
                <a16:creationId xmlns:a16="http://schemas.microsoft.com/office/drawing/2014/main" id="{CAF6FDD5-B635-B60F-C57E-B2D3484B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r="3807" b="13636"/>
          <a:stretch/>
        </p:blipFill>
        <p:spPr>
          <a:xfrm>
            <a:off x="1265432" y="2549774"/>
            <a:ext cx="3184135" cy="177711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779658" y="1203027"/>
            <a:ext cx="2804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동기</a:t>
            </a:r>
          </a:p>
        </p:txBody>
      </p:sp>
      <p:sp>
        <p:nvSpPr>
          <p:cNvPr id="3" name="십자형 2">
            <a:extLst>
              <a:ext uri="{FF2B5EF4-FFF2-40B4-BE49-F238E27FC236}">
                <a16:creationId xmlns:a16="http://schemas.microsoft.com/office/drawing/2014/main" id="{FA93918F-5289-02F2-3BC9-885F312DCDA1}"/>
              </a:ext>
            </a:extLst>
          </p:cNvPr>
          <p:cNvSpPr/>
          <p:nvPr/>
        </p:nvSpPr>
        <p:spPr>
          <a:xfrm>
            <a:off x="5438775" y="2914651"/>
            <a:ext cx="1314450" cy="1296856"/>
          </a:xfrm>
          <a:prstGeom prst="plus">
            <a:avLst>
              <a:gd name="adj" fmla="val 38296"/>
            </a:avLst>
          </a:prstGeom>
          <a:solidFill>
            <a:srgbClr val="0069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식물생활가전 LG 틔운 미니 (L023M1P.AKOR) 줌이미지 0">
            <a:extLst>
              <a:ext uri="{FF2B5EF4-FFF2-40B4-BE49-F238E27FC236}">
                <a16:creationId xmlns:a16="http://schemas.microsoft.com/office/drawing/2014/main" id="{BB516B8C-F3A3-FB34-1947-19549B963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35705" r="5001" b="14060"/>
          <a:stretch/>
        </p:blipFill>
        <p:spPr bwMode="auto">
          <a:xfrm>
            <a:off x="7468902" y="2420211"/>
            <a:ext cx="3794842" cy="212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61507-E82E-C930-E4D5-8A7FB7C5C7DE}"/>
              </a:ext>
            </a:extLst>
          </p:cNvPr>
          <p:cNvSpPr txBox="1"/>
          <p:nvPr/>
        </p:nvSpPr>
        <p:spPr>
          <a:xfrm>
            <a:off x="2078784" y="5037434"/>
            <a:ext cx="8034431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식물을 편하게 키울 수 있도록 </a:t>
            </a:r>
            <a:r>
              <a:rPr lang="en-US" altLang="ko-KR" sz="24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 </a:t>
            </a:r>
            <a:r>
              <a:rPr lang="ko-KR" altLang="en-US" sz="2400" dirty="0" err="1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틔운</a:t>
            </a:r>
            <a:r>
              <a:rPr lang="ko-KR" altLang="en-US" sz="2400" dirty="0" err="1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</a:t>
            </a:r>
            <a:r>
              <a:rPr lang="ko-KR" altLang="en-US" sz="24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텃밭에 도입하고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재미있고 쉽게 키울 수 있도록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새로운 서비스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제작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328CC-C662-6C9D-C042-90D8F1C50686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2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창문, 부지, 건물, 문이(가) 표시된 사진&#10;&#10;자동 생성된 설명">
            <a:extLst>
              <a:ext uri="{FF2B5EF4-FFF2-40B4-BE49-F238E27FC236}">
                <a16:creationId xmlns:a16="http://schemas.microsoft.com/office/drawing/2014/main" id="{CAF6FDD5-B635-B60F-C57E-B2D3484B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r="3807" b="13636"/>
          <a:stretch/>
        </p:blipFill>
        <p:spPr>
          <a:xfrm>
            <a:off x="1265432" y="2549774"/>
            <a:ext cx="3184135" cy="177711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3A75A-9DFC-68EF-BF0D-CA48AA753D88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</a:t>
            </a:r>
            <a:r>
              <a:rPr lang="ko-KR" altLang="en-US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X</a:t>
            </a:r>
            <a:r>
              <a:rPr lang="ko-KR" altLang="en-US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LG Electronics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779658" y="1203027"/>
            <a:ext cx="2804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동기</a:t>
            </a:r>
          </a:p>
        </p:txBody>
      </p:sp>
      <p:sp>
        <p:nvSpPr>
          <p:cNvPr id="3" name="십자형 2">
            <a:extLst>
              <a:ext uri="{FF2B5EF4-FFF2-40B4-BE49-F238E27FC236}">
                <a16:creationId xmlns:a16="http://schemas.microsoft.com/office/drawing/2014/main" id="{FA93918F-5289-02F2-3BC9-885F312DCDA1}"/>
              </a:ext>
            </a:extLst>
          </p:cNvPr>
          <p:cNvSpPr/>
          <p:nvPr/>
        </p:nvSpPr>
        <p:spPr>
          <a:xfrm>
            <a:off x="5438775" y="2914651"/>
            <a:ext cx="1314450" cy="1296856"/>
          </a:xfrm>
          <a:prstGeom prst="plus">
            <a:avLst>
              <a:gd name="adj" fmla="val 38296"/>
            </a:avLst>
          </a:prstGeom>
          <a:solidFill>
            <a:srgbClr val="0069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식물생활가전 LG 틔운 미니 (L023M1P.AKOR) 줌이미지 0">
            <a:extLst>
              <a:ext uri="{FF2B5EF4-FFF2-40B4-BE49-F238E27FC236}">
                <a16:creationId xmlns:a16="http://schemas.microsoft.com/office/drawing/2014/main" id="{BB516B8C-F3A3-FB34-1947-19549B963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35705" r="5001" b="14060"/>
          <a:stretch/>
        </p:blipFill>
        <p:spPr bwMode="auto">
          <a:xfrm>
            <a:off x="7468902" y="2420211"/>
            <a:ext cx="3794842" cy="212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61507-E82E-C930-E4D5-8A7FB7C5C7DE}"/>
              </a:ext>
            </a:extLst>
          </p:cNvPr>
          <p:cNvSpPr txBox="1"/>
          <p:nvPr/>
        </p:nvSpPr>
        <p:spPr>
          <a:xfrm>
            <a:off x="2078784" y="5037434"/>
            <a:ext cx="8034431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식물을 편하게 키울 수 있도록 </a:t>
            </a:r>
            <a:r>
              <a:rPr lang="en-US" altLang="ko-KR" sz="2400" dirty="0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 </a:t>
            </a:r>
            <a:r>
              <a:rPr lang="ko-KR" altLang="en-US" sz="2400" dirty="0" err="1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틔운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텃밭에 도입하고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재미있고 쉽게 키울 수 있도록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새로운 서비스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제작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E64FA-BE89-1EA7-57E6-16844F0620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739BA-9B16-0D56-3440-4F72FFD2B5B8}"/>
              </a:ext>
            </a:extLst>
          </p:cNvPr>
          <p:cNvSpPr txBox="1"/>
          <p:nvPr/>
        </p:nvSpPr>
        <p:spPr>
          <a:xfrm>
            <a:off x="1483172" y="2153363"/>
            <a:ext cx="9225653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LG </a:t>
            </a:r>
            <a:r>
              <a:rPr lang="ko-KR" altLang="en-US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 </a:t>
            </a:r>
            <a:r>
              <a:rPr lang="ko-KR" altLang="en-US" sz="2800" dirty="0" err="1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코티지에</a:t>
            </a:r>
            <a:r>
              <a:rPr lang="ko-KR" altLang="en-US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거주하며 </a:t>
            </a:r>
            <a:r>
              <a:rPr lang="en-US" altLang="ko-KR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LG</a:t>
            </a:r>
            <a:r>
              <a:rPr lang="ko-KR" altLang="en-US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틔운을</a:t>
            </a:r>
            <a:r>
              <a:rPr lang="ko-KR" altLang="en-US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사용해 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텃밭을 가꾸는 사람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들을 위한 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어플리케이션을 만들자</a:t>
            </a:r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2306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76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106E7B-9999-E2C3-8252-762827A712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A52C8-B0EA-FDB0-9C13-F97E8CB1B6C7}"/>
              </a:ext>
            </a:extLst>
          </p:cNvPr>
          <p:cNvSpPr txBox="1"/>
          <p:nvPr/>
        </p:nvSpPr>
        <p:spPr>
          <a:xfrm>
            <a:off x="1313057" y="2180890"/>
            <a:ext cx="9565885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생성형 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</a:t>
            </a:r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 </a:t>
            </a:r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모델로</a:t>
            </a:r>
            <a:endParaRPr lang="en-US" altLang="ko-KR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귀찮음은 빼고 재미를 더하다</a:t>
            </a:r>
            <a:endParaRPr lang="en-US" altLang="ko-KR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6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1187638"/>
            <a:ext cx="9647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[1]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체계적으로 관리하기가 어려워요 </a:t>
            </a: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😱</a:t>
            </a: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9DA34E-4C42-61F4-F659-B1979FBF945B}"/>
              </a:ext>
            </a:extLst>
          </p:cNvPr>
          <p:cNvGrpSpPr/>
          <p:nvPr/>
        </p:nvGrpSpPr>
        <p:grpSpPr>
          <a:xfrm>
            <a:off x="5118999" y="3305780"/>
            <a:ext cx="1914525" cy="1903790"/>
            <a:chOff x="1874837" y="3753659"/>
            <a:chExt cx="1914525" cy="1903790"/>
          </a:xfrm>
        </p:grpSpPr>
        <p:pic>
          <p:nvPicPr>
            <p:cNvPr id="6" name="그래픽 5" descr="손을 든 여자">
              <a:extLst>
                <a:ext uri="{FF2B5EF4-FFF2-40B4-BE49-F238E27FC236}">
                  <a16:creationId xmlns:a16="http://schemas.microsoft.com/office/drawing/2014/main" id="{BE2F932D-63E8-D17F-B048-4B2F1602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74837" y="4457299"/>
              <a:ext cx="1914525" cy="1200150"/>
            </a:xfrm>
            <a:prstGeom prst="rect">
              <a:avLst/>
            </a:prstGeom>
          </p:spPr>
        </p:pic>
        <p:pic>
          <p:nvPicPr>
            <p:cNvPr id="11" name="그래픽 10" descr="앞머리가 있는 여자">
              <a:extLst>
                <a:ext uri="{FF2B5EF4-FFF2-40B4-BE49-F238E27FC236}">
                  <a16:creationId xmlns:a16="http://schemas.microsoft.com/office/drawing/2014/main" id="{6CD8F79E-E11F-BE5E-6CFD-9A3D90813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97124" y="3753659"/>
              <a:ext cx="742950" cy="857250"/>
            </a:xfrm>
            <a:prstGeom prst="rect">
              <a:avLst/>
            </a:prstGeom>
          </p:spPr>
        </p:pic>
        <p:pic>
          <p:nvPicPr>
            <p:cNvPr id="13" name="그래픽 12" descr="우는 얼굴">
              <a:extLst>
                <a:ext uri="{FF2B5EF4-FFF2-40B4-BE49-F238E27FC236}">
                  <a16:creationId xmlns:a16="http://schemas.microsoft.com/office/drawing/2014/main" id="{F3B50315-D5C5-95CE-0F97-AD6BC9C38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66999" y="4122299"/>
              <a:ext cx="304800" cy="304800"/>
            </a:xfrm>
            <a:prstGeom prst="rect">
              <a:avLst/>
            </a:prstGeom>
          </p:spPr>
        </p:pic>
      </p:grp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49EF0E9-7591-DF04-5BF5-CB29E6289EE7}"/>
              </a:ext>
            </a:extLst>
          </p:cNvPr>
          <p:cNvSpPr/>
          <p:nvPr/>
        </p:nvSpPr>
        <p:spPr>
          <a:xfrm>
            <a:off x="723901" y="2616200"/>
            <a:ext cx="4269124" cy="1200150"/>
          </a:xfrm>
          <a:prstGeom prst="wedgeRoundRectCallout">
            <a:avLst>
              <a:gd name="adj1" fmla="val 59193"/>
              <a:gd name="adj2" fmla="val -5225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F7162745-76CF-15B8-8207-4C90F641B88F}"/>
              </a:ext>
            </a:extLst>
          </p:cNvPr>
          <p:cNvSpPr/>
          <p:nvPr/>
        </p:nvSpPr>
        <p:spPr>
          <a:xfrm>
            <a:off x="7683839" y="4287612"/>
            <a:ext cx="3482925" cy="1200150"/>
          </a:xfrm>
          <a:prstGeom prst="wedgeRoundRectCallout">
            <a:avLst>
              <a:gd name="adj1" fmla="val -63621"/>
              <a:gd name="adj2" fmla="val 4300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57F3A-B24F-0AE8-24FA-D1078E420613}"/>
              </a:ext>
            </a:extLst>
          </p:cNvPr>
          <p:cNvSpPr txBox="1"/>
          <p:nvPr/>
        </p:nvSpPr>
        <p:spPr>
          <a:xfrm>
            <a:off x="926883" y="2778559"/>
            <a:ext cx="3825631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식물을 여러 개 키우다 보니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신경 쓸 것도 많고 뭐가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뭔지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모르겠어요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4C0E69-B3EB-AF59-EA11-D3FCEFB2EC62}"/>
              </a:ext>
            </a:extLst>
          </p:cNvPr>
          <p:cNvSpPr txBox="1"/>
          <p:nvPr/>
        </p:nvSpPr>
        <p:spPr>
          <a:xfrm>
            <a:off x="8030936" y="4420034"/>
            <a:ext cx="2737930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 관련 정보가 없다 보니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식물이 자꾸 죽어요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CD6AE-46EA-6BBD-DF22-7AF4A3D355D2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74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3386</TotalTime>
  <Words>939</Words>
  <Application>Microsoft Office PowerPoint</Application>
  <PresentationFormat>와이드스크린</PresentationFormat>
  <Paragraphs>193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Pretendard</vt:lpstr>
      <vt:lpstr>맑은 고딕</vt:lpstr>
      <vt:lpstr>Pretendard SemiBold</vt:lpstr>
      <vt:lpstr>G마켓 산스 TTF Bold</vt:lpstr>
      <vt:lpstr>Pretendard ExtraBold</vt:lpstr>
      <vt:lpstr>G마켓 산스 TTF Light</vt:lpstr>
      <vt:lpstr>G마켓 산스 TTF Medium</vt:lpstr>
      <vt:lpstr>Arial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신현아</dc:creator>
  <cp:lastModifiedBy>신현아</cp:lastModifiedBy>
  <cp:revision>35</cp:revision>
  <dcterms:created xsi:type="dcterms:W3CDTF">2023-12-08T05:14:24Z</dcterms:created>
  <dcterms:modified xsi:type="dcterms:W3CDTF">2023-12-14T09:19:07Z</dcterms:modified>
</cp:coreProperties>
</file>